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86" r:id="rId2"/>
    <p:sldId id="487" r:id="rId3"/>
    <p:sldId id="488" r:id="rId4"/>
    <p:sldId id="288" r:id="rId5"/>
    <p:sldId id="289" r:id="rId6"/>
    <p:sldId id="290" r:id="rId7"/>
    <p:sldId id="291" r:id="rId8"/>
    <p:sldId id="292" r:id="rId9"/>
    <p:sldId id="294" r:id="rId10"/>
    <p:sldId id="297" r:id="rId11"/>
    <p:sldId id="299" r:id="rId12"/>
    <p:sldId id="301" r:id="rId13"/>
    <p:sldId id="460" r:id="rId14"/>
    <p:sldId id="303" r:id="rId15"/>
    <p:sldId id="306" r:id="rId16"/>
    <p:sldId id="307" r:id="rId17"/>
    <p:sldId id="308" r:id="rId18"/>
    <p:sldId id="311" r:id="rId19"/>
    <p:sldId id="312" r:id="rId20"/>
    <p:sldId id="313" r:id="rId21"/>
    <p:sldId id="314" r:id="rId22"/>
    <p:sldId id="326" r:id="rId23"/>
    <p:sldId id="327" r:id="rId24"/>
    <p:sldId id="328" r:id="rId25"/>
    <p:sldId id="329" r:id="rId26"/>
  </p:sldIdLst>
  <p:sldSz cx="9144000" cy="6858000" type="screen4x3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3D2F"/>
    <a:srgbClr val="005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027" autoAdjust="0"/>
    <p:restoredTop sz="94434" autoAdjust="0"/>
  </p:normalViewPr>
  <p:slideViewPr>
    <p:cSldViewPr>
      <p:cViewPr varScale="1">
        <p:scale>
          <a:sx n="74" d="100"/>
          <a:sy n="74" d="100"/>
        </p:scale>
        <p:origin x="11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4" d="100"/>
        <a:sy n="74" d="100"/>
      </p:scale>
      <p:origin x="0" y="-23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A0B6FFB-2AB3-4D26-B0AF-7F74E18A956D}" type="datetimeFigureOut">
              <a:rPr lang="fi-FI"/>
              <a:pPr>
                <a:defRPr/>
              </a:pPr>
              <a:t>2.4.2014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6977F93-A8B5-46D5-8933-326821805D9A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068210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55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C39C7F6-CD1E-4BC4-84F7-8C4D680F30F1}" type="slidenum">
              <a:rPr lang="en-GB" altLang="fi-FI"/>
              <a:pPr/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38945815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759759EA-57E9-41CB-97B8-F23239D21F5D}" type="slidenum">
              <a:rPr lang="en-GB" altLang="sv-SE" sz="1200"/>
              <a:pPr/>
              <a:t>4</a:t>
            </a:fld>
            <a:endParaRPr lang="en-GB" altLang="sv-SE" sz="1200"/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482574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730B5A85-8488-4DA9-9901-C83F2CCBA8A7}" type="slidenum">
              <a:rPr lang="en-GB" altLang="sv-SE" sz="1200"/>
              <a:pPr/>
              <a:t>13</a:t>
            </a:fld>
            <a:endParaRPr lang="en-GB" altLang="sv-SE" sz="1200"/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solidFill>
            <a:srgbClr val="FFFFFF"/>
          </a:solidFill>
          <a:ln w="12700" cap="flat"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sv-SE" altLang="sv-SE" smtClean="0"/>
          </a:p>
        </p:txBody>
      </p:sp>
    </p:spTree>
    <p:extLst>
      <p:ext uri="{BB962C8B-B14F-4D97-AF65-F5344CB8AC3E}">
        <p14:creationId xmlns:p14="http://schemas.microsoft.com/office/powerpoint/2010/main" val="2595523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CBD732D9-F170-4786-BFD5-8D6AA7BBD0C8}" type="slidenum">
              <a:rPr lang="en-GB" altLang="sv-SE" sz="1200"/>
              <a:pPr/>
              <a:t>14</a:t>
            </a:fld>
            <a:endParaRPr lang="en-GB" altLang="sv-SE" sz="1200"/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solidFill>
            <a:srgbClr val="FFFFFF"/>
          </a:solidFill>
          <a:ln w="12700" cap="flat"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sv-SE" altLang="sv-SE" smtClean="0"/>
          </a:p>
        </p:txBody>
      </p:sp>
    </p:spTree>
    <p:extLst>
      <p:ext uri="{BB962C8B-B14F-4D97-AF65-F5344CB8AC3E}">
        <p14:creationId xmlns:p14="http://schemas.microsoft.com/office/powerpoint/2010/main" val="3845727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655DB2EE-EAE4-4A40-85D4-B68775092A85}" type="slidenum">
              <a:rPr lang="en-GB" altLang="sv-SE" sz="1200"/>
              <a:pPr/>
              <a:t>15</a:t>
            </a:fld>
            <a:endParaRPr lang="en-GB" altLang="sv-SE" sz="1200"/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2103839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A3C1BAC3-BD88-4B1C-85E1-15B478AD9928}" type="slidenum">
              <a:rPr lang="en-GB" altLang="sv-SE" sz="1200"/>
              <a:pPr/>
              <a:t>16</a:t>
            </a:fld>
            <a:endParaRPr lang="en-GB" altLang="sv-SE" sz="1200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2004056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EFE5A20C-165C-45F8-A1DE-98C105898ECF}" type="slidenum">
              <a:rPr lang="en-GB" altLang="sv-SE" sz="1200"/>
              <a:pPr/>
              <a:t>17</a:t>
            </a:fld>
            <a:endParaRPr lang="en-GB" altLang="sv-SE" sz="1200"/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15761052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B68BBCB9-B8F2-4F16-B288-EB3447E9D33B}" type="slidenum">
              <a:rPr lang="en-GB" altLang="sv-SE" sz="1200"/>
              <a:pPr/>
              <a:t>18</a:t>
            </a:fld>
            <a:endParaRPr lang="en-GB" altLang="sv-SE" sz="1200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20216484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4B4833F1-AC84-4F8B-87C3-68A62FFE3863}" type="slidenum">
              <a:rPr lang="en-GB" altLang="sv-SE" sz="1200"/>
              <a:pPr/>
              <a:t>19</a:t>
            </a:fld>
            <a:endParaRPr lang="en-GB" altLang="sv-SE" sz="1200"/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33012503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9ED3F236-70A9-484C-B2D8-CE4248B62710}" type="slidenum">
              <a:rPr lang="en-GB" altLang="sv-SE" sz="1200"/>
              <a:pPr/>
              <a:t>20</a:t>
            </a:fld>
            <a:endParaRPr lang="en-GB" altLang="sv-SE" sz="1200"/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38385475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1967331C-28B2-4F03-B85A-CCB1E8C6EA8E}" type="slidenum">
              <a:rPr lang="en-GB" altLang="sv-SE" sz="1200"/>
              <a:pPr/>
              <a:t>21</a:t>
            </a:fld>
            <a:endParaRPr lang="en-GB" altLang="sv-SE" sz="1200"/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14317833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0EF54171-1208-4EE4-90B3-B71F5D261252}" type="slidenum">
              <a:rPr lang="en-GB" altLang="sv-SE" sz="1200"/>
              <a:pPr/>
              <a:t>22</a:t>
            </a:fld>
            <a:endParaRPr lang="en-GB" altLang="sv-SE" sz="1200"/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3690507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FE0A72F7-12A3-4374-B340-57FEDA70842D}" type="slidenum">
              <a:rPr lang="en-GB" altLang="sv-SE" sz="1200"/>
              <a:pPr/>
              <a:t>5</a:t>
            </a:fld>
            <a:endParaRPr lang="en-GB" altLang="sv-SE" sz="1200"/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30393387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729F2E90-C5E4-4B5E-A3E4-089E906BED50}" type="slidenum">
              <a:rPr lang="en-GB" altLang="sv-SE" sz="1200"/>
              <a:pPr/>
              <a:t>23</a:t>
            </a:fld>
            <a:endParaRPr lang="en-GB" altLang="sv-SE" sz="1200"/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37415314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804F5103-01D3-442E-A4D9-1C7829A63858}" type="slidenum">
              <a:rPr lang="en-GB" altLang="sv-SE" sz="1200"/>
              <a:pPr/>
              <a:t>24</a:t>
            </a:fld>
            <a:endParaRPr lang="en-GB" altLang="sv-SE" sz="1200"/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23396711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A168068A-C4E8-4E57-9CED-26FE5A1CE81C}" type="slidenum">
              <a:rPr lang="en-GB" altLang="sv-SE" sz="1200"/>
              <a:pPr/>
              <a:t>25</a:t>
            </a:fld>
            <a:endParaRPr lang="en-GB" altLang="sv-SE" sz="1200"/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2018825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D30EA4E2-3EAA-4664-B3D1-BD16242E95D7}" type="slidenum">
              <a:rPr lang="en-GB" altLang="sv-SE" sz="1200"/>
              <a:pPr/>
              <a:t>6</a:t>
            </a:fld>
            <a:endParaRPr lang="en-GB" altLang="sv-SE" sz="1200"/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3670757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ECCAA610-475D-4BC3-B3A9-F611F6D0E97A}" type="slidenum">
              <a:rPr lang="en-GB" altLang="sv-SE" sz="1200"/>
              <a:pPr/>
              <a:t>7</a:t>
            </a:fld>
            <a:endParaRPr lang="en-GB" altLang="sv-SE" sz="1200"/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1391903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E6887749-73A8-4884-BF40-1CF6F2F88E29}" type="slidenum">
              <a:rPr lang="en-GB" altLang="sv-SE" sz="1200"/>
              <a:pPr/>
              <a:t>8</a:t>
            </a:fld>
            <a:endParaRPr lang="en-GB" altLang="sv-SE" sz="1200"/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1529749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2FF082A7-B2B5-4884-A381-DB21A01E251D}" type="slidenum">
              <a:rPr lang="en-GB" altLang="sv-SE" sz="1200"/>
              <a:pPr/>
              <a:t>9</a:t>
            </a:fld>
            <a:endParaRPr lang="en-GB" altLang="sv-SE" sz="1200"/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solidFill>
            <a:srgbClr val="FFFFFF"/>
          </a:solidFill>
          <a:ln w="12700" cap="flat"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sv-SE" altLang="sv-SE" smtClean="0"/>
          </a:p>
        </p:txBody>
      </p:sp>
    </p:spTree>
    <p:extLst>
      <p:ext uri="{BB962C8B-B14F-4D97-AF65-F5344CB8AC3E}">
        <p14:creationId xmlns:p14="http://schemas.microsoft.com/office/powerpoint/2010/main" val="2371335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4E10CB0B-F15A-4543-A880-B0FE86ED5143}" type="slidenum">
              <a:rPr lang="en-GB" altLang="sv-SE" sz="1200"/>
              <a:pPr/>
              <a:t>10</a:t>
            </a:fld>
            <a:endParaRPr lang="en-GB" altLang="sv-SE" sz="1200"/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solidFill>
            <a:srgbClr val="FFFFFF"/>
          </a:solidFill>
          <a:ln w="12700" cap="flat"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sv-SE" altLang="sv-SE" smtClean="0"/>
          </a:p>
        </p:txBody>
      </p:sp>
    </p:spTree>
    <p:extLst>
      <p:ext uri="{BB962C8B-B14F-4D97-AF65-F5344CB8AC3E}">
        <p14:creationId xmlns:p14="http://schemas.microsoft.com/office/powerpoint/2010/main" val="1119581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3595C292-8E63-45D4-9165-6696D4C28317}" type="slidenum">
              <a:rPr lang="en-GB" altLang="sv-SE" sz="1200"/>
              <a:pPr/>
              <a:t>11</a:t>
            </a:fld>
            <a:endParaRPr lang="en-GB" altLang="sv-SE" sz="1200"/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sv-FI" altLang="sv-SE" smtClean="0"/>
          </a:p>
        </p:txBody>
      </p:sp>
    </p:spTree>
    <p:extLst>
      <p:ext uri="{BB962C8B-B14F-4D97-AF65-F5344CB8AC3E}">
        <p14:creationId xmlns:p14="http://schemas.microsoft.com/office/powerpoint/2010/main" val="3437537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E21030C6-82DB-44C9-BFB7-611992B4E532}" type="slidenum">
              <a:rPr lang="en-GB" altLang="sv-SE" sz="1200"/>
              <a:pPr/>
              <a:t>12</a:t>
            </a:fld>
            <a:endParaRPr lang="en-GB" altLang="sv-SE" sz="1200"/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solidFill>
            <a:srgbClr val="FFFFFF"/>
          </a:solidFill>
          <a:ln w="12700" cap="flat"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sv-SE" altLang="sv-SE" smtClean="0"/>
          </a:p>
        </p:txBody>
      </p:sp>
    </p:spTree>
    <p:extLst>
      <p:ext uri="{BB962C8B-B14F-4D97-AF65-F5344CB8AC3E}">
        <p14:creationId xmlns:p14="http://schemas.microsoft.com/office/powerpoint/2010/main" val="1833871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AFCB70-1BDA-458F-84B9-708F642096AB}" type="slidenum">
              <a:rPr lang="en-GB" altLang="fi-FI"/>
              <a:pPr/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106491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DC02E4-70FB-4D33-B8E5-76E42ACDEDC0}" type="slidenum">
              <a:rPr lang="en-GB" altLang="fi-FI"/>
              <a:pPr/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2730319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E651C3-B8D5-49F2-987C-9266CF9087AD}" type="slidenum">
              <a:rPr lang="en-GB" altLang="fi-FI"/>
              <a:pPr/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3271568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440EE6-ED08-4873-AB8F-96D5C3257AA1}" type="slidenum">
              <a:rPr lang="en-GB" altLang="fi-FI"/>
              <a:pPr/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3021670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AE13EA-9021-4100-B130-BA32C74312D7}" type="slidenum">
              <a:rPr lang="en-GB" altLang="fi-FI"/>
              <a:pPr/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119980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3D31ED-F6F4-417D-B731-382B1871337A}" type="slidenum">
              <a:rPr lang="en-GB" altLang="fi-FI"/>
              <a:pPr/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1418142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DE0490-5F2D-42EE-AADA-D30722F835AA}" type="slidenum">
              <a:rPr lang="en-GB" altLang="fi-FI"/>
              <a:pPr/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1690612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36D366-8612-428B-A56D-7A3F907A11DD}" type="slidenum">
              <a:rPr lang="en-GB" altLang="fi-FI"/>
              <a:pPr/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3116174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3C9AF7-A0EB-4BE3-8CCA-82B4F8B5C81C}" type="slidenum">
              <a:rPr lang="en-GB" altLang="fi-FI"/>
              <a:pPr/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3058612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FI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5E50DE-16A4-4C20-97DB-C5D870E9DC91}" type="slidenum">
              <a:rPr lang="en-GB" altLang="fi-FI"/>
              <a:pPr/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2378239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FI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FI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66F929-4E48-402E-A437-7D97ABA0ED4E}" type="slidenum">
              <a:rPr lang="en-GB" altLang="fi-FI"/>
              <a:pPr/>
              <a:t>‹#›</a:t>
            </a:fld>
            <a:endParaRPr lang="en-GB" altLang="fi-FI"/>
          </a:p>
        </p:txBody>
      </p:sp>
    </p:spTree>
    <p:extLst>
      <p:ext uri="{BB962C8B-B14F-4D97-AF65-F5344CB8AC3E}">
        <p14:creationId xmlns:p14="http://schemas.microsoft.com/office/powerpoint/2010/main" val="2940115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v-SE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v-SE" smtClean="0"/>
              <a:t>Click to edit Master text styles</a:t>
            </a:r>
          </a:p>
          <a:p>
            <a:pPr lvl="1"/>
            <a:r>
              <a:rPr lang="en-GB" altLang="sv-SE" smtClean="0"/>
              <a:t>Second level</a:t>
            </a:r>
          </a:p>
          <a:p>
            <a:pPr lvl="2"/>
            <a:r>
              <a:rPr lang="en-GB" altLang="sv-SE" smtClean="0"/>
              <a:t>Third level</a:t>
            </a:r>
          </a:p>
          <a:p>
            <a:pPr lvl="3"/>
            <a:r>
              <a:rPr lang="en-GB" altLang="sv-SE" smtClean="0"/>
              <a:t>Fourth level</a:t>
            </a:r>
          </a:p>
          <a:p>
            <a:pPr lvl="4"/>
            <a:r>
              <a:rPr lang="en-GB" altLang="sv-S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0AA9C9DE-5ED0-410B-8A3E-40DC2BAAA8A2}" type="slidenum">
              <a:rPr lang="en-GB" altLang="fi-FI"/>
              <a:pPr/>
              <a:t>‹#›</a:t>
            </a:fld>
            <a:endParaRPr lang="en-GB" alt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dn.se/debatt/nyttig-genmanipulerad-mat-stoppas-av-skrackpropaganda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397" y="0"/>
            <a:ext cx="72472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93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Oval 2"/>
          <p:cNvSpPr>
            <a:spLocks noChangeArrowheads="1"/>
          </p:cNvSpPr>
          <p:nvPr/>
        </p:nvSpPr>
        <p:spPr bwMode="auto">
          <a:xfrm>
            <a:off x="1066800" y="1143000"/>
            <a:ext cx="7239000" cy="44958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FI" altLang="sv-SE" sz="2400"/>
          </a:p>
        </p:txBody>
      </p:sp>
      <p:sp>
        <p:nvSpPr>
          <p:cNvPr id="150531" name="Oval 3"/>
          <p:cNvSpPr>
            <a:spLocks noChangeArrowheads="1"/>
          </p:cNvSpPr>
          <p:nvPr/>
        </p:nvSpPr>
        <p:spPr bwMode="auto">
          <a:xfrm>
            <a:off x="3048000" y="1828800"/>
            <a:ext cx="4419600" cy="3048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FI" altLang="sv-SE" sz="2400"/>
          </a:p>
        </p:txBody>
      </p:sp>
      <p:sp>
        <p:nvSpPr>
          <p:cNvPr id="150532" name="Oval 4"/>
          <p:cNvSpPr>
            <a:spLocks noChangeArrowheads="1"/>
          </p:cNvSpPr>
          <p:nvPr/>
        </p:nvSpPr>
        <p:spPr bwMode="auto">
          <a:xfrm>
            <a:off x="5562600" y="2743200"/>
            <a:ext cx="1676400" cy="1295400"/>
          </a:xfrm>
          <a:prstGeom prst="ellipse">
            <a:avLst/>
          </a:prstGeom>
          <a:solidFill>
            <a:schemeClr val="bg1"/>
          </a:solidFill>
          <a:ln w="12700">
            <a:solidFill>
              <a:srgbClr val="405C8E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endParaRPr lang="sv-FI" altLang="sv-SE" sz="1600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3887788" y="763588"/>
            <a:ext cx="1139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sv-SE" sz="1600">
                <a:solidFill>
                  <a:srgbClr val="008000"/>
                </a:solidFill>
                <a:latin typeface="Verdana" panose="020B0604030504040204" pitchFamily="34" charset="0"/>
              </a:rPr>
              <a:t>dödliga</a:t>
            </a:r>
          </a:p>
        </p:txBody>
      </p:sp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4824413" y="1449388"/>
            <a:ext cx="13462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sv-SE" sz="1600">
                <a:solidFill>
                  <a:schemeClr val="accent2"/>
                </a:solidFill>
                <a:latin typeface="Verdana" panose="020B0604030504040204" pitchFamily="34" charset="0"/>
              </a:rPr>
              <a:t>människor</a:t>
            </a:r>
          </a:p>
        </p:txBody>
      </p:sp>
      <p:sp>
        <p:nvSpPr>
          <p:cNvPr id="150535" name="Rectangle 7"/>
          <p:cNvSpPr>
            <a:spLocks noChangeArrowheads="1"/>
          </p:cNvSpPr>
          <p:nvPr/>
        </p:nvSpPr>
        <p:spPr bwMode="auto">
          <a:xfrm>
            <a:off x="5945188" y="2420938"/>
            <a:ext cx="11398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sv-SE" sz="1600">
                <a:solidFill>
                  <a:srgbClr val="405C8E"/>
                </a:solidFill>
                <a:latin typeface="Verdana" panose="020B0604030504040204" pitchFamily="34" charset="0"/>
              </a:rPr>
              <a:t>filosofer</a:t>
            </a:r>
          </a:p>
        </p:txBody>
      </p:sp>
      <p:sp>
        <p:nvSpPr>
          <p:cNvPr id="251912" name="Text Box 8"/>
          <p:cNvSpPr txBox="1">
            <a:spLocks noChangeArrowheads="1"/>
          </p:cNvSpPr>
          <p:nvPr/>
        </p:nvSpPr>
        <p:spPr bwMode="auto">
          <a:xfrm>
            <a:off x="5791200" y="3092450"/>
            <a:ext cx="1211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sv-SE" altLang="sv-SE" sz="1600" b="1">
                <a:solidFill>
                  <a:srgbClr val="0000CC"/>
                </a:solidFill>
                <a:latin typeface="Arial" panose="020B0604020202020204" pitchFamily="34" charset="0"/>
              </a:rPr>
              <a:t>x Sokrates</a:t>
            </a:r>
            <a:endParaRPr lang="en-GB" altLang="sv-SE" sz="1600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 animBg="1"/>
      <p:bldP spid="150531" grpId="0" animBg="1"/>
      <p:bldP spid="150532" grpId="0" animBg="1"/>
      <p:bldP spid="150533" grpId="0"/>
      <p:bldP spid="150534" grpId="0"/>
      <p:bldP spid="150535" grpId="0"/>
      <p:bldP spid="25191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838200" y="498475"/>
            <a:ext cx="3810000" cy="52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sv-SE" sz="2800">
                <a:solidFill>
                  <a:srgbClr val="3333CC"/>
                </a:solidFill>
                <a:latin typeface="Arial" panose="020B0604020202020204" pitchFamily="34" charset="0"/>
              </a:rPr>
              <a:t>p(x) = x är filosof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sv-SE" sz="2800">
                <a:solidFill>
                  <a:srgbClr val="3333CC"/>
                </a:solidFill>
                <a:latin typeface="Arial" panose="020B0604020202020204" pitchFamily="34" charset="0"/>
              </a:rPr>
              <a:t>q(x) = x är </a:t>
            </a:r>
            <a:r>
              <a:rPr lang="sv-SE" altLang="sv-SE" sz="2800">
                <a:solidFill>
                  <a:srgbClr val="3333CC"/>
                </a:solidFill>
                <a:latin typeface="Arial" panose="020B0604020202020204" pitchFamily="34" charset="0"/>
              </a:rPr>
              <a:t>människa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sv-SE" altLang="sv-SE" sz="2800">
                <a:solidFill>
                  <a:srgbClr val="3333CC"/>
                </a:solidFill>
                <a:latin typeface="Arial" panose="020B0604020202020204" pitchFamily="34" charset="0"/>
              </a:rPr>
              <a:t>r(x) = x är dödlig</a:t>
            </a:r>
            <a:endParaRPr lang="en-GB" altLang="sv-SE" sz="2800">
              <a:solidFill>
                <a:srgbClr val="3333CC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sv-SE" altLang="sv-SE" sz="2800">
              <a:solidFill>
                <a:srgbClr val="3333CC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GB" altLang="sv-SE" sz="2800">
              <a:solidFill>
                <a:srgbClr val="3333CC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sv-SE" sz="2800" b="1">
                <a:solidFill>
                  <a:srgbClr val="3333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</a:t>
            </a:r>
            <a:r>
              <a:rPr lang="en-GB" altLang="sv-SE" sz="2800">
                <a:solidFill>
                  <a:srgbClr val="3333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x(</a:t>
            </a:r>
            <a:r>
              <a:rPr lang="sv-SE" altLang="sv-SE" sz="2800">
                <a:solidFill>
                  <a:srgbClr val="3333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en-GB" altLang="sv-SE" sz="2800">
                <a:solidFill>
                  <a:srgbClr val="3333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(x)  </a:t>
            </a:r>
            <a:r>
              <a:rPr lang="sv-SE" altLang="sv-SE" sz="2800">
                <a:solidFill>
                  <a:srgbClr val="3333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r</a:t>
            </a:r>
            <a:r>
              <a:rPr lang="en-GB" altLang="sv-SE" sz="2800">
                <a:solidFill>
                  <a:srgbClr val="3333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(x))</a:t>
            </a:r>
            <a:endParaRPr lang="sv-SE" altLang="sv-SE" sz="2800">
              <a:solidFill>
                <a:srgbClr val="3333CC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sv-SE" sz="2800" b="1">
                <a:solidFill>
                  <a:srgbClr val="3333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</a:t>
            </a:r>
            <a:r>
              <a:rPr lang="en-GB" altLang="sv-SE" sz="2800">
                <a:solidFill>
                  <a:srgbClr val="3333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x(</a:t>
            </a:r>
            <a:r>
              <a:rPr lang="sv-SE" altLang="sv-SE" sz="2800">
                <a:solidFill>
                  <a:srgbClr val="3333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GB" altLang="sv-SE" sz="2800">
                <a:solidFill>
                  <a:srgbClr val="3333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(x)  </a:t>
            </a:r>
            <a:r>
              <a:rPr lang="sv-SE" altLang="sv-SE" sz="2800">
                <a:solidFill>
                  <a:srgbClr val="3333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q</a:t>
            </a:r>
            <a:r>
              <a:rPr lang="en-GB" altLang="sv-SE" sz="2800">
                <a:solidFill>
                  <a:srgbClr val="3333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(x))</a:t>
            </a:r>
            <a:endParaRPr lang="sv-SE" altLang="sv-SE" sz="2800">
              <a:solidFill>
                <a:srgbClr val="3333CC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>
              <a:spcBef>
                <a:spcPct val="100000"/>
              </a:spcBef>
              <a:buFontTx/>
              <a:buNone/>
            </a:pPr>
            <a:r>
              <a:rPr lang="en-GB" altLang="sv-SE" sz="2800" b="1">
                <a:solidFill>
                  <a:srgbClr val="3333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</a:t>
            </a:r>
            <a:r>
              <a:rPr lang="en-GB" altLang="sv-SE" sz="2800">
                <a:solidFill>
                  <a:srgbClr val="3333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x(</a:t>
            </a:r>
            <a:r>
              <a:rPr lang="sv-SE" altLang="sv-SE" sz="2800">
                <a:solidFill>
                  <a:srgbClr val="3333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lang="en-GB" altLang="sv-SE" sz="2800">
                <a:solidFill>
                  <a:srgbClr val="3333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(x)  </a:t>
            </a:r>
            <a:r>
              <a:rPr lang="sv-SE" altLang="sv-SE" sz="2800">
                <a:solidFill>
                  <a:srgbClr val="3333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r</a:t>
            </a:r>
            <a:r>
              <a:rPr lang="en-GB" altLang="sv-SE" sz="2800">
                <a:solidFill>
                  <a:srgbClr val="3333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(x))</a:t>
            </a:r>
          </a:p>
        </p:txBody>
      </p:sp>
      <p:sp>
        <p:nvSpPr>
          <p:cNvPr id="153603" name="Line 3"/>
          <p:cNvSpPr>
            <a:spLocks noChangeShapeType="1"/>
          </p:cNvSpPr>
          <p:nvPr/>
        </p:nvSpPr>
        <p:spPr bwMode="auto">
          <a:xfrm>
            <a:off x="838200" y="5084763"/>
            <a:ext cx="3200400" cy="0"/>
          </a:xfrm>
          <a:prstGeom prst="line">
            <a:avLst/>
          </a:prstGeom>
          <a:noFill/>
          <a:ln w="25400">
            <a:solidFill>
              <a:srgbClr val="3333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5" name="textruta 4"/>
          <p:cNvSpPr txBox="1"/>
          <p:nvPr/>
        </p:nvSpPr>
        <p:spPr>
          <a:xfrm rot="16200000">
            <a:off x="8243512" y="4084120"/>
            <a:ext cx="1072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deduktion</a:t>
            </a:r>
            <a:endParaRPr lang="sv-SE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3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611188" y="188913"/>
            <a:ext cx="7845425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sv-SE" sz="2800">
                <a:solidFill>
                  <a:schemeClr val="accent1"/>
                </a:solidFill>
                <a:latin typeface="Arial" panose="020B0604020202020204" pitchFamily="34" charset="0"/>
              </a:rPr>
              <a:t>Kråkan lägger ägg. </a:t>
            </a:r>
            <a:r>
              <a:rPr lang="en-GB" altLang="sv-SE" sz="1800">
                <a:solidFill>
                  <a:schemeClr val="accent1"/>
                </a:solidFill>
                <a:latin typeface="Arial" panose="020B0604020202020204" pitchFamily="34" charset="0"/>
              </a:rPr>
              <a:t>(premiss)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sv-SE" sz="2800">
                <a:solidFill>
                  <a:schemeClr val="accent1"/>
                </a:solidFill>
                <a:latin typeface="Arial" panose="020B0604020202020204" pitchFamily="34" charset="0"/>
              </a:rPr>
              <a:t>Bofinken lägger ägg. </a:t>
            </a:r>
            <a:r>
              <a:rPr lang="en-GB" altLang="sv-SE" sz="1800">
                <a:solidFill>
                  <a:schemeClr val="accent1"/>
                </a:solidFill>
                <a:latin typeface="Arial" panose="020B0604020202020204" pitchFamily="34" charset="0"/>
              </a:rPr>
              <a:t>(premiss)</a:t>
            </a:r>
            <a:r>
              <a:rPr lang="en-GB" altLang="sv-SE" sz="280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sv-SE" sz="2800">
                <a:solidFill>
                  <a:schemeClr val="accent1"/>
                </a:solidFill>
                <a:latin typeface="Arial" panose="020B0604020202020204" pitchFamily="34" charset="0"/>
              </a:rPr>
              <a:t>Storken lägger ägg. </a:t>
            </a:r>
            <a:r>
              <a:rPr lang="en-GB" altLang="sv-SE" sz="1800">
                <a:solidFill>
                  <a:schemeClr val="accent1"/>
                </a:solidFill>
                <a:latin typeface="Arial" panose="020B0604020202020204" pitchFamily="34" charset="0"/>
              </a:rPr>
              <a:t>(premiss)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GB" altLang="sv-SE" sz="280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sv-SE" sz="2800">
                <a:solidFill>
                  <a:schemeClr val="accent1"/>
                </a:solidFill>
                <a:latin typeface="Arial" panose="020B0604020202020204" pitchFamily="34" charset="0"/>
              </a:rPr>
              <a:t>Alltså, lägger pingvinen ägg. </a:t>
            </a:r>
            <a:r>
              <a:rPr lang="en-GB" altLang="sv-SE" sz="1800">
                <a:solidFill>
                  <a:schemeClr val="accent1"/>
                </a:solidFill>
                <a:latin typeface="Arial" panose="020B0604020202020204" pitchFamily="34" charset="0"/>
              </a:rPr>
              <a:t>(slutsats)</a:t>
            </a:r>
          </a:p>
        </p:txBody>
      </p:sp>
      <p:sp>
        <p:nvSpPr>
          <p:cNvPr id="156675" name="Line 3"/>
          <p:cNvSpPr>
            <a:spLocks noChangeShapeType="1"/>
          </p:cNvSpPr>
          <p:nvPr/>
        </p:nvSpPr>
        <p:spPr bwMode="auto">
          <a:xfrm>
            <a:off x="611188" y="2420938"/>
            <a:ext cx="5078412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" name="textruta 3"/>
          <p:cNvSpPr txBox="1"/>
          <p:nvPr/>
        </p:nvSpPr>
        <p:spPr>
          <a:xfrm rot="16200000">
            <a:off x="8343833" y="1058403"/>
            <a:ext cx="1003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induktion</a:t>
            </a:r>
            <a:endParaRPr lang="sv-SE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684213" y="260350"/>
            <a:ext cx="7845425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sv-SE" sz="2400">
                <a:solidFill>
                  <a:schemeClr val="accent1"/>
                </a:solidFill>
                <a:latin typeface="Arial" panose="020B0604020202020204" pitchFamily="34" charset="0"/>
              </a:rPr>
              <a:t>Kråkan lägger ägg. </a:t>
            </a:r>
            <a:r>
              <a:rPr lang="en-GB" altLang="sv-SE" sz="2000">
                <a:solidFill>
                  <a:schemeClr val="accent1"/>
                </a:solidFill>
                <a:latin typeface="Arial" panose="020B0604020202020204" pitchFamily="34" charset="0"/>
              </a:rPr>
              <a:t>(premiss)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sv-SE" sz="2400">
                <a:solidFill>
                  <a:schemeClr val="accent1"/>
                </a:solidFill>
                <a:latin typeface="Arial" panose="020B0604020202020204" pitchFamily="34" charset="0"/>
              </a:rPr>
              <a:t>Bofinken lägger ägg. </a:t>
            </a:r>
            <a:r>
              <a:rPr lang="en-GB" altLang="sv-SE" sz="2000">
                <a:solidFill>
                  <a:schemeClr val="accent1"/>
                </a:solidFill>
                <a:latin typeface="Arial" panose="020B0604020202020204" pitchFamily="34" charset="0"/>
              </a:rPr>
              <a:t>(premiss)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sv-SE" sz="2400">
                <a:solidFill>
                  <a:schemeClr val="accent1"/>
                </a:solidFill>
                <a:latin typeface="Arial" panose="020B0604020202020204" pitchFamily="34" charset="0"/>
              </a:rPr>
              <a:t>Storken lägger ägg. </a:t>
            </a:r>
            <a:r>
              <a:rPr lang="en-GB" altLang="sv-SE" sz="2000">
                <a:solidFill>
                  <a:schemeClr val="accent1"/>
                </a:solidFill>
                <a:latin typeface="Arial" panose="020B0604020202020204" pitchFamily="34" charset="0"/>
              </a:rPr>
              <a:t>(premiss)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GB" altLang="sv-SE" sz="240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sv-SE" sz="2400">
                <a:solidFill>
                  <a:schemeClr val="accent1"/>
                </a:solidFill>
                <a:latin typeface="Arial" panose="020B0604020202020204" pitchFamily="34" charset="0"/>
              </a:rPr>
              <a:t>Alltså, lägger alla fåglar ägg. </a:t>
            </a:r>
            <a:r>
              <a:rPr lang="en-GB" altLang="sv-SE" sz="2000">
                <a:solidFill>
                  <a:schemeClr val="accent1"/>
                </a:solidFill>
                <a:latin typeface="Arial" panose="020B0604020202020204" pitchFamily="34" charset="0"/>
              </a:rPr>
              <a:t>(slutsats)</a:t>
            </a:r>
          </a:p>
        </p:txBody>
      </p:sp>
      <p:sp>
        <p:nvSpPr>
          <p:cNvPr id="156675" name="Line 3"/>
          <p:cNvSpPr>
            <a:spLocks noChangeShapeType="1"/>
          </p:cNvSpPr>
          <p:nvPr/>
        </p:nvSpPr>
        <p:spPr bwMode="auto">
          <a:xfrm>
            <a:off x="715963" y="2205038"/>
            <a:ext cx="5078412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" name="Rektangel 1"/>
          <p:cNvSpPr>
            <a:spLocks noChangeArrowheads="1"/>
          </p:cNvSpPr>
          <p:nvPr/>
        </p:nvSpPr>
        <p:spPr bwMode="auto">
          <a:xfrm>
            <a:off x="674688" y="3789363"/>
            <a:ext cx="54737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GB" altLang="sv-SE" sz="240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sv-SE" sz="2400">
                <a:solidFill>
                  <a:srgbClr val="0070C0"/>
                </a:solidFill>
                <a:latin typeface="Arial" panose="020B0604020202020204" pitchFamily="34" charset="0"/>
              </a:rPr>
              <a:t>Alla fåglar lägger ägg. </a:t>
            </a:r>
            <a:r>
              <a:rPr lang="en-GB" altLang="sv-SE" sz="2000">
                <a:solidFill>
                  <a:srgbClr val="0070C0"/>
                </a:solidFill>
                <a:latin typeface="Arial" panose="020B0604020202020204" pitchFamily="34" charset="0"/>
              </a:rPr>
              <a:t>(premiss)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sv-SE" sz="2400">
                <a:solidFill>
                  <a:srgbClr val="0070C0"/>
                </a:solidFill>
                <a:latin typeface="Arial" panose="020B0604020202020204" pitchFamily="34" charset="0"/>
              </a:rPr>
              <a:t>Pingvinen är en fågel. </a:t>
            </a:r>
            <a:r>
              <a:rPr lang="en-GB" altLang="sv-SE" sz="2000">
                <a:solidFill>
                  <a:srgbClr val="0070C0"/>
                </a:solidFill>
                <a:latin typeface="Arial" panose="020B0604020202020204" pitchFamily="34" charset="0"/>
              </a:rPr>
              <a:t>(premiss)</a:t>
            </a:r>
          </a:p>
          <a:p>
            <a:pPr>
              <a:spcBef>
                <a:spcPct val="50000"/>
              </a:spcBef>
              <a:buFontTx/>
              <a:buNone/>
            </a:pPr>
            <a:endParaRPr lang="en-GB" altLang="sv-SE" sz="240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sv-SE" sz="2400">
                <a:solidFill>
                  <a:srgbClr val="0070C0"/>
                </a:solidFill>
                <a:latin typeface="Arial" panose="020B0604020202020204" pitchFamily="34" charset="0"/>
              </a:rPr>
              <a:t>Alltså, lägger pingvinen ägg. </a:t>
            </a:r>
            <a:r>
              <a:rPr lang="en-GB" altLang="sv-SE" sz="2000">
                <a:solidFill>
                  <a:srgbClr val="0070C0"/>
                </a:solidFill>
                <a:latin typeface="Arial" panose="020B0604020202020204" pitchFamily="34" charset="0"/>
              </a:rPr>
              <a:t>(slutsats)</a:t>
            </a: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715963" y="5732463"/>
            <a:ext cx="5078412" cy="0"/>
          </a:xfrm>
          <a:prstGeom prst="line">
            <a:avLst/>
          </a:prstGeom>
          <a:noFill/>
          <a:ln w="25400">
            <a:solidFill>
              <a:srgbClr val="0070C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6" name="textruta 5"/>
          <p:cNvSpPr txBox="1"/>
          <p:nvPr/>
        </p:nvSpPr>
        <p:spPr>
          <a:xfrm rot="16200000">
            <a:off x="8158855" y="775447"/>
            <a:ext cx="108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induktion</a:t>
            </a:r>
            <a:endParaRPr lang="sv-SE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ruta 6"/>
          <p:cNvSpPr txBox="1"/>
          <p:nvPr/>
        </p:nvSpPr>
        <p:spPr>
          <a:xfrm rot="16200000">
            <a:off x="8200643" y="4876208"/>
            <a:ext cx="1072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deduktion</a:t>
            </a:r>
            <a:endParaRPr lang="sv-SE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/>
      <p:bldP spid="156675" grpId="0" animBg="1"/>
      <p:bldP spid="2" grpId="0"/>
      <p:bldP spid="5" grpId="0" animBg="1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687388" y="2211388"/>
            <a:ext cx="7845425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altLang="sv-SE" sz="2800">
                <a:solidFill>
                  <a:schemeClr val="accent1"/>
                </a:solidFill>
                <a:latin typeface="Arial" panose="020B0604020202020204" pitchFamily="34" charset="0"/>
              </a:rPr>
              <a:t>Kråkan kan flyga. </a:t>
            </a:r>
            <a:r>
              <a:rPr lang="en-GB" altLang="sv-SE" sz="1800">
                <a:solidFill>
                  <a:schemeClr val="accent1"/>
                </a:solidFill>
                <a:latin typeface="Arial" panose="020B0604020202020204" pitchFamily="34" charset="0"/>
              </a:rPr>
              <a:t>(premiss)</a:t>
            </a:r>
            <a:endParaRPr lang="en-GB" altLang="sv-SE" sz="280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sv-SE" sz="2800">
                <a:solidFill>
                  <a:schemeClr val="accent1"/>
                </a:solidFill>
                <a:latin typeface="Arial" panose="020B0604020202020204" pitchFamily="34" charset="0"/>
              </a:rPr>
              <a:t>Bofinken kan flyga. </a:t>
            </a:r>
            <a:r>
              <a:rPr lang="en-GB" altLang="sv-SE" sz="1800">
                <a:solidFill>
                  <a:schemeClr val="accent1"/>
                </a:solidFill>
                <a:latin typeface="Arial" panose="020B0604020202020204" pitchFamily="34" charset="0"/>
              </a:rPr>
              <a:t>(premiss)</a:t>
            </a:r>
            <a:r>
              <a:rPr lang="en-GB" altLang="sv-SE" sz="280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sv-SE" sz="2800">
                <a:solidFill>
                  <a:schemeClr val="accent1"/>
                </a:solidFill>
                <a:latin typeface="Arial" panose="020B0604020202020204" pitchFamily="34" charset="0"/>
              </a:rPr>
              <a:t>Storken kan flyga. </a:t>
            </a:r>
            <a:r>
              <a:rPr lang="en-GB" altLang="sv-SE" sz="1800">
                <a:solidFill>
                  <a:schemeClr val="accent1"/>
                </a:solidFill>
                <a:latin typeface="Arial" panose="020B0604020202020204" pitchFamily="34" charset="0"/>
              </a:rPr>
              <a:t>(premiss)</a:t>
            </a:r>
            <a:endParaRPr lang="en-GB" altLang="sv-SE" sz="280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endParaRPr lang="en-GB" altLang="sv-SE" sz="280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GB" altLang="sv-SE" sz="2800">
                <a:solidFill>
                  <a:schemeClr val="accent1"/>
                </a:solidFill>
                <a:latin typeface="Arial" panose="020B0604020202020204" pitchFamily="34" charset="0"/>
              </a:rPr>
              <a:t>Alltså, kan pingvinen flyga. </a:t>
            </a:r>
            <a:r>
              <a:rPr lang="en-GB" altLang="sv-SE" sz="1800">
                <a:solidFill>
                  <a:schemeClr val="accent1"/>
                </a:solidFill>
                <a:latin typeface="Arial" panose="020B0604020202020204" pitchFamily="34" charset="0"/>
              </a:rPr>
              <a:t>(slutsats)</a:t>
            </a:r>
          </a:p>
        </p:txBody>
      </p:sp>
      <p:sp>
        <p:nvSpPr>
          <p:cNvPr id="159747" name="Line 3"/>
          <p:cNvSpPr>
            <a:spLocks noChangeShapeType="1"/>
          </p:cNvSpPr>
          <p:nvPr/>
        </p:nvSpPr>
        <p:spPr bwMode="auto">
          <a:xfrm>
            <a:off x="776288" y="4343400"/>
            <a:ext cx="5078412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" name="textruta 3"/>
          <p:cNvSpPr txBox="1"/>
          <p:nvPr/>
        </p:nvSpPr>
        <p:spPr>
          <a:xfrm rot="16200000">
            <a:off x="8233665" y="2791671"/>
            <a:ext cx="108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induktion</a:t>
            </a:r>
            <a:endParaRPr lang="sv-SE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47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Text Box 2"/>
          <p:cNvSpPr txBox="1">
            <a:spLocks noChangeArrowheads="1"/>
          </p:cNvSpPr>
          <p:nvPr/>
        </p:nvSpPr>
        <p:spPr bwMode="auto">
          <a:xfrm>
            <a:off x="457200" y="1295400"/>
            <a:ext cx="8382000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>
                <a:solidFill>
                  <a:schemeClr val="accent2"/>
                </a:solidFill>
                <a:latin typeface="Arial" panose="020B0604020202020204" pitchFamily="34" charset="0"/>
              </a:rPr>
              <a:t>Deduktiva slutsatser är giltiga och med nödvändighet och sanna, om premisserna är sanna.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sv-FI" altLang="sv-SE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>
                <a:solidFill>
                  <a:schemeClr val="accent1"/>
                </a:solidFill>
                <a:latin typeface="Arial" panose="020B0604020202020204" pitchFamily="34" charset="0"/>
              </a:rPr>
              <a:t>Induktiva slutsatser är med (större eller mindre) sannolikhet sanna, om premisserna är sanna.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8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Text Box 2"/>
          <p:cNvSpPr txBox="1">
            <a:spLocks noChangeArrowheads="1"/>
          </p:cNvSpPr>
          <p:nvPr/>
        </p:nvSpPr>
        <p:spPr bwMode="auto">
          <a:xfrm>
            <a:off x="381000" y="1066800"/>
            <a:ext cx="8534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>
                <a:solidFill>
                  <a:schemeClr val="accent2"/>
                </a:solidFill>
                <a:latin typeface="Arial Unicode MS" panose="020B0604020202020204" pitchFamily="34" charset="-128"/>
              </a:rPr>
              <a:t>Logiska och matematiska slutsatser är nästan alltid deduktiva.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>
                <a:solidFill>
                  <a:srgbClr val="000066"/>
                </a:solidFill>
                <a:latin typeface="Arial Unicode MS" panose="020B0604020202020204" pitchFamily="34" charset="-128"/>
              </a:rPr>
              <a:t>(undantag: matematisk induktion)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sv-FI" altLang="sv-SE">
              <a:solidFill>
                <a:srgbClr val="000066"/>
              </a:solidFill>
              <a:latin typeface="Arial Unicode MS" panose="020B0604020202020204" pitchFamily="34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>
                <a:solidFill>
                  <a:schemeClr val="accent1"/>
                </a:solidFill>
                <a:latin typeface="Arial Unicode MS" panose="020B0604020202020204" pitchFamily="34" charset="-128"/>
              </a:rPr>
              <a:t>Empirism betyder i regel ett ställningstagande för induktion, fastän redan empirismen David Hume </a:t>
            </a:r>
            <a:r>
              <a:rPr lang="en-GB" altLang="sv-SE">
                <a:solidFill>
                  <a:schemeClr val="accent1"/>
                </a:solidFill>
                <a:latin typeface="Arial Unicode MS" panose="020B0604020202020204" pitchFamily="34" charset="-128"/>
              </a:rPr>
              <a:t>(1711-1776)</a:t>
            </a:r>
            <a:r>
              <a:rPr lang="sv-SE" altLang="sv-SE">
                <a:solidFill>
                  <a:schemeClr val="accent1"/>
                </a:solidFill>
                <a:latin typeface="Arial Unicode MS" panose="020B0604020202020204" pitchFamily="34" charset="-128"/>
              </a:rPr>
              <a:t> ifrågasatte induktionens tillförlitlighet.</a:t>
            </a:r>
            <a:endParaRPr lang="sv-FI" altLang="sv-SE">
              <a:solidFill>
                <a:schemeClr val="accent1"/>
              </a:solidFill>
              <a:latin typeface="Arial Unicode MS" panose="020B060402020202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2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6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Text Box 2"/>
          <p:cNvSpPr txBox="1">
            <a:spLocks noChangeArrowheads="1"/>
          </p:cNvSpPr>
          <p:nvPr/>
        </p:nvSpPr>
        <p:spPr bwMode="auto">
          <a:xfrm>
            <a:off x="395288" y="476250"/>
            <a:ext cx="8382000" cy="575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 i="1">
                <a:solidFill>
                  <a:schemeClr val="accent2"/>
                </a:solidFill>
                <a:latin typeface="Arial" panose="020B0604020202020204" pitchFamily="34" charset="0"/>
              </a:rPr>
              <a:t>Organon</a:t>
            </a:r>
            <a:r>
              <a:rPr lang="sv-FI" altLang="sv-SE">
                <a:solidFill>
                  <a:schemeClr val="accent2"/>
                </a:solidFill>
                <a:latin typeface="Arial" panose="020B0604020202020204" pitchFamily="34" charset="0"/>
              </a:rPr>
              <a:t> (verktyg, redskap) är titeln på Aristoteles</a:t>
            </a:r>
            <a:r>
              <a:rPr lang="sv-FI" altLang="sv-SE">
                <a:solidFill>
                  <a:srgbClr val="0000CC"/>
                </a:solidFill>
                <a:latin typeface="Arial" panose="020B0604020202020204" pitchFamily="34" charset="0"/>
              </a:rPr>
              <a:t> samlade verk i logik, dvs deduktiva slutledningar.</a:t>
            </a:r>
            <a:endParaRPr lang="sv-FI" altLang="sv-SE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sv-FI" altLang="sv-SE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>
                <a:solidFill>
                  <a:schemeClr val="accent1"/>
                </a:solidFill>
                <a:latin typeface="Arial" panose="020B0604020202020204" pitchFamily="34" charset="0"/>
              </a:rPr>
              <a:t>I </a:t>
            </a:r>
            <a:r>
              <a:rPr lang="sv-FI" altLang="sv-SE" i="1">
                <a:solidFill>
                  <a:schemeClr val="accent1"/>
                </a:solidFill>
                <a:latin typeface="Arial" panose="020B0604020202020204" pitchFamily="34" charset="0"/>
              </a:rPr>
              <a:t>Novum organum</a:t>
            </a:r>
            <a:r>
              <a:rPr lang="sv-FI" altLang="sv-SE">
                <a:solidFill>
                  <a:schemeClr val="accent1"/>
                </a:solidFill>
                <a:latin typeface="Arial" panose="020B0604020202020204" pitchFamily="34" charset="0"/>
              </a:rPr>
              <a:t> (det nya redskapet)  från 1620 lanserade Francis Bacon en induktiv metod för kunskapsinhämtande.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>
                <a:solidFill>
                  <a:schemeClr val="accent1"/>
                </a:solidFill>
                <a:latin typeface="Arial" panose="020B0604020202020204" pitchFamily="34" charset="0"/>
              </a:rPr>
              <a:t>Bacon förespråkade en empirisk metod som innebar att dra slutsatser från upprepade iakttagelser.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4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4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447800"/>
            <a:ext cx="7772400" cy="1295400"/>
          </a:xfrm>
        </p:spPr>
        <p:txBody>
          <a:bodyPr/>
          <a:lstStyle/>
          <a:p>
            <a:pPr algn="l" eaLnBrk="1" hangingPunct="1"/>
            <a:r>
              <a:rPr lang="sv-FI" altLang="sv-SE" b="1" smtClean="0">
                <a:solidFill>
                  <a:srgbClr val="000066"/>
                </a:solidFill>
                <a:latin typeface="Arial" panose="020B0604020202020204" pitchFamily="34" charset="0"/>
              </a:rPr>
              <a:t>Hypoteser och teorier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78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subTitle" sz="half" idx="1"/>
          </p:nvPr>
        </p:nvSpPr>
        <p:spPr>
          <a:xfrm>
            <a:off x="609600" y="914400"/>
            <a:ext cx="6705600" cy="1219200"/>
          </a:xfrm>
        </p:spPr>
        <p:txBody>
          <a:bodyPr/>
          <a:lstStyle/>
          <a:p>
            <a:pPr algn="l" eaLnBrk="1" hangingPunct="1"/>
            <a:r>
              <a:rPr lang="sv-SE" altLang="sv-SE" smtClean="0">
                <a:solidFill>
                  <a:srgbClr val="0000CC"/>
                </a:solidFill>
                <a:latin typeface="Arial" panose="020B0604020202020204" pitchFamily="34" charset="0"/>
              </a:rPr>
              <a:t>Hypoteser</a:t>
            </a:r>
          </a:p>
        </p:txBody>
      </p:sp>
      <p:sp>
        <p:nvSpPr>
          <p:cNvPr id="282627" name="Text Box 3"/>
          <p:cNvSpPr txBox="1">
            <a:spLocks noChangeArrowheads="1"/>
          </p:cNvSpPr>
          <p:nvPr/>
        </p:nvSpPr>
        <p:spPr bwMode="auto">
          <a:xfrm>
            <a:off x="609600" y="2819400"/>
            <a:ext cx="83820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 sz="2800" dirty="0">
                <a:solidFill>
                  <a:srgbClr val="0000CC"/>
                </a:solidFill>
                <a:latin typeface="Arial" panose="020B0604020202020204" pitchFamily="34" charset="0"/>
              </a:rPr>
              <a:t>Hypoteser är antaganden, icke verifierade påståenden.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 sz="2800" dirty="0">
                <a:solidFill>
                  <a:srgbClr val="0000CC"/>
                </a:solidFill>
                <a:latin typeface="Arial" panose="020B0604020202020204" pitchFamily="34" charset="0"/>
              </a:rPr>
              <a:t>Hypoteser </a:t>
            </a:r>
            <a:r>
              <a:rPr lang="sv-FI" altLang="sv-SE" sz="2800" dirty="0" smtClean="0">
                <a:solidFill>
                  <a:srgbClr val="0000CC"/>
                </a:solidFill>
                <a:latin typeface="Arial" panose="020B0604020202020204" pitchFamily="34" charset="0"/>
              </a:rPr>
              <a:t>är kan vara </a:t>
            </a:r>
            <a:r>
              <a:rPr lang="sv-FI" altLang="sv-SE" sz="2800" dirty="0">
                <a:solidFill>
                  <a:srgbClr val="0000CC"/>
                </a:solidFill>
                <a:latin typeface="Arial" panose="020B0604020202020204" pitchFamily="34" charset="0"/>
              </a:rPr>
              <a:t>förslag till teorier eller </a:t>
            </a:r>
            <a:r>
              <a:rPr lang="sv-FI" altLang="sv-SE" sz="2800" dirty="0" smtClean="0">
                <a:solidFill>
                  <a:srgbClr val="0000CC"/>
                </a:solidFill>
                <a:latin typeface="Arial" panose="020B0604020202020204" pitchFamily="34" charset="0"/>
              </a:rPr>
              <a:t>potentiella teorier, </a:t>
            </a:r>
            <a:r>
              <a:rPr lang="sv-FI" altLang="sv-SE" sz="2800" dirty="0">
                <a:solidFill>
                  <a:srgbClr val="0000CC"/>
                </a:solidFill>
                <a:latin typeface="Arial" panose="020B0604020202020204" pitchFamily="34" charset="0"/>
              </a:rPr>
              <a:t>som inte bevisats eller verifierats.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6" grpId="0" autoUpdateAnimBg="0"/>
      <p:bldP spid="28262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0"/>
            <a:ext cx="8398383" cy="68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4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subTitle" sz="half" idx="1"/>
          </p:nvPr>
        </p:nvSpPr>
        <p:spPr>
          <a:xfrm>
            <a:off x="609600" y="914400"/>
            <a:ext cx="6705600" cy="1219200"/>
          </a:xfrm>
        </p:spPr>
        <p:txBody>
          <a:bodyPr/>
          <a:lstStyle/>
          <a:p>
            <a:pPr algn="l" eaLnBrk="1" hangingPunct="1"/>
            <a:r>
              <a:rPr lang="sv-FI" altLang="sv-SE" smtClean="0">
                <a:solidFill>
                  <a:srgbClr val="0000CC"/>
                </a:solidFill>
                <a:latin typeface="Arial" panose="020B0604020202020204" pitchFamily="34" charset="0"/>
              </a:rPr>
              <a:t>Teorier</a:t>
            </a:r>
          </a:p>
        </p:txBody>
      </p:sp>
      <p:sp>
        <p:nvSpPr>
          <p:cNvPr id="284675" name="Text Box 3"/>
          <p:cNvSpPr txBox="1">
            <a:spLocks noChangeArrowheads="1"/>
          </p:cNvSpPr>
          <p:nvPr/>
        </p:nvSpPr>
        <p:spPr bwMode="auto">
          <a:xfrm>
            <a:off x="609600" y="2057400"/>
            <a:ext cx="8534400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 sz="2800" dirty="0">
                <a:solidFill>
                  <a:srgbClr val="0000CC"/>
                </a:solidFill>
                <a:latin typeface="Arial" panose="020B0604020202020204" pitchFamily="34" charset="0"/>
              </a:rPr>
              <a:t>Teorier </a:t>
            </a:r>
            <a:r>
              <a:rPr lang="sv-FI" altLang="sv-SE" sz="2800" dirty="0" smtClean="0">
                <a:solidFill>
                  <a:srgbClr val="0000CC"/>
                </a:solidFill>
                <a:latin typeface="Arial" panose="020B0604020202020204" pitchFamily="34" charset="0"/>
              </a:rPr>
              <a:t>kan vara </a:t>
            </a:r>
            <a:r>
              <a:rPr lang="sv-FI" altLang="sv-SE" sz="2800" dirty="0">
                <a:solidFill>
                  <a:srgbClr val="0000CC"/>
                </a:solidFill>
                <a:latin typeface="Arial" panose="020B0604020202020204" pitchFamily="34" charset="0"/>
              </a:rPr>
              <a:t>styrkta eller bevisade hypoteser.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 sz="2800" dirty="0">
                <a:solidFill>
                  <a:srgbClr val="0000CC"/>
                </a:solidFill>
                <a:latin typeface="Arial" panose="020B0604020202020204" pitchFamily="34" charset="0"/>
              </a:rPr>
              <a:t>En teori är en omfattande förklaring av fenomen eller av samband mellan fakta.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 sz="2800" dirty="0">
                <a:solidFill>
                  <a:srgbClr val="0000CC"/>
                </a:solidFill>
                <a:latin typeface="Arial" panose="020B0604020202020204" pitchFamily="34" charset="0"/>
              </a:rPr>
              <a:t>Ordet </a:t>
            </a:r>
            <a:r>
              <a:rPr lang="sv-FI" altLang="sv-SE" sz="2800" i="1" dirty="0">
                <a:solidFill>
                  <a:srgbClr val="0000CC"/>
                </a:solidFill>
                <a:latin typeface="Arial" panose="020B0604020202020204" pitchFamily="34" charset="0"/>
              </a:rPr>
              <a:t>teori</a:t>
            </a:r>
            <a:r>
              <a:rPr lang="sv-FI" altLang="sv-SE" sz="2800" dirty="0">
                <a:solidFill>
                  <a:srgbClr val="0000CC"/>
                </a:solidFill>
                <a:latin typeface="Arial" panose="020B0604020202020204" pitchFamily="34" charset="0"/>
              </a:rPr>
              <a:t> används i vardagsspråket även som synonym till </a:t>
            </a:r>
            <a:r>
              <a:rPr lang="sv-FI" altLang="sv-SE" sz="2800" i="1" dirty="0" smtClean="0">
                <a:solidFill>
                  <a:srgbClr val="0000CC"/>
                </a:solidFill>
                <a:latin typeface="Arial" panose="020B0604020202020204" pitchFamily="34" charset="0"/>
              </a:rPr>
              <a:t>hypotes, </a:t>
            </a:r>
            <a:r>
              <a:rPr lang="sv-FI" altLang="sv-SE" sz="2800" dirty="0" smtClean="0">
                <a:solidFill>
                  <a:srgbClr val="0000CC"/>
                </a:solidFill>
                <a:latin typeface="Arial" panose="020B0604020202020204" pitchFamily="34" charset="0"/>
              </a:rPr>
              <a:t>men inte inom vetenskap.</a:t>
            </a:r>
            <a:endParaRPr lang="sv-FI" altLang="sv-SE" sz="280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 sz="2800" dirty="0">
                <a:solidFill>
                  <a:srgbClr val="0000CC"/>
                </a:solidFill>
                <a:latin typeface="Arial" panose="020B0604020202020204" pitchFamily="34" charset="0"/>
              </a:rPr>
              <a:t>Skillnaden mellan hypotes och teori är relativ.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 sz="2800" dirty="0">
                <a:solidFill>
                  <a:srgbClr val="0000CC"/>
                </a:solidFill>
                <a:latin typeface="Arial" panose="020B0604020202020204" pitchFamily="34" charset="0"/>
              </a:rPr>
              <a:t>Enligt vissa vetenskapsfilosofer (Popper m.fl.) kan hypoteser/teorier aldrig slutgiltigt verifieras.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4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4" grpId="0" build="p" autoUpdateAnimBg="0"/>
      <p:bldP spid="284675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Text Box 2"/>
          <p:cNvSpPr txBox="1">
            <a:spLocks noChangeArrowheads="1"/>
          </p:cNvSpPr>
          <p:nvPr/>
        </p:nvSpPr>
        <p:spPr bwMode="auto">
          <a:xfrm>
            <a:off x="762000" y="2057400"/>
            <a:ext cx="683433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 dirty="0">
                <a:solidFill>
                  <a:srgbClr val="0000CC"/>
                </a:solidFill>
                <a:latin typeface="Arial" panose="020B0604020202020204" pitchFamily="34" charset="0"/>
              </a:rPr>
              <a:t>En del naturvetenskapliga teorier </a:t>
            </a:r>
            <a:r>
              <a:rPr lang="sv-FI" altLang="sv-SE" dirty="0" smtClean="0">
                <a:solidFill>
                  <a:srgbClr val="0000CC"/>
                </a:solidFill>
                <a:latin typeface="Arial" panose="020B0604020202020204" pitchFamily="34" charset="0"/>
              </a:rPr>
              <a:t>benämns </a:t>
            </a:r>
            <a:r>
              <a:rPr lang="sv-FI" altLang="sv-SE" dirty="0">
                <a:solidFill>
                  <a:srgbClr val="0000CC"/>
                </a:solidFill>
                <a:latin typeface="Arial" panose="020B0604020202020204" pitchFamily="34" charset="0"/>
              </a:rPr>
              <a:t>lagar.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 dirty="0">
                <a:solidFill>
                  <a:srgbClr val="0000CC"/>
                </a:solidFill>
                <a:latin typeface="Arial" panose="020B0604020202020204" pitchFamily="34" charset="0"/>
              </a:rPr>
              <a:t>En teori kan även vara ett </a:t>
            </a:r>
            <a:r>
              <a:rPr lang="sv-FI" altLang="sv-SE" dirty="0" smtClean="0">
                <a:solidFill>
                  <a:srgbClr val="0000CC"/>
                </a:solidFill>
                <a:latin typeface="Arial" panose="020B0604020202020204" pitchFamily="34" charset="0"/>
              </a:rPr>
              <a:t>system </a:t>
            </a:r>
            <a:r>
              <a:rPr lang="sv-FI" altLang="sv-SE" dirty="0">
                <a:solidFill>
                  <a:srgbClr val="0000CC"/>
                </a:solidFill>
                <a:latin typeface="Arial" panose="020B0604020202020204" pitchFamily="34" charset="0"/>
              </a:rPr>
              <a:t>av lagar.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2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7772400" cy="685800"/>
          </a:xfrm>
        </p:spPr>
        <p:txBody>
          <a:bodyPr/>
          <a:lstStyle/>
          <a:p>
            <a:pPr algn="l" eaLnBrk="1" hangingPunct="1"/>
            <a:r>
              <a:rPr lang="sv-FI" altLang="sv-SE" sz="3200" dirty="0" smtClean="0">
                <a:solidFill>
                  <a:schemeClr val="accent6"/>
                </a:solidFill>
                <a:latin typeface="Arial" panose="020B0604020202020204" pitchFamily="34" charset="0"/>
              </a:rPr>
              <a:t>Karl Popper (1902-1994)</a:t>
            </a:r>
            <a:endParaRPr lang="en-GB" altLang="sv-SE" sz="3200" dirty="0" smtClean="0">
              <a:solidFill>
                <a:schemeClr val="accent6"/>
              </a:solidFill>
              <a:latin typeface="Arial" panose="020B0604020202020204" pitchFamily="34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276475"/>
            <a:ext cx="23812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98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ChangeArrowheads="1"/>
          </p:cNvSpPr>
          <p:nvPr/>
        </p:nvSpPr>
        <p:spPr bwMode="auto">
          <a:xfrm>
            <a:off x="457200" y="533400"/>
            <a:ext cx="7921625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sv-FI" altLang="sv-SE" sz="2800" dirty="0">
                <a:solidFill>
                  <a:schemeClr val="accent6"/>
                </a:solidFill>
                <a:latin typeface="Arial" panose="020B0604020202020204" pitchFamily="34" charset="0"/>
              </a:rPr>
              <a:t>Kritiserade den logiska positivismen och speciellt verifierbarhetsprincipen.</a:t>
            </a:r>
          </a:p>
          <a:p>
            <a:pPr eaLnBrk="1" hangingPunct="1">
              <a:buFontTx/>
              <a:buNone/>
            </a:pPr>
            <a:endParaRPr lang="sv-FI" altLang="sv-SE" sz="2800" dirty="0">
              <a:solidFill>
                <a:schemeClr val="accent6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SE" sz="2800" dirty="0">
                <a:solidFill>
                  <a:schemeClr val="accent6"/>
                </a:solidFill>
                <a:latin typeface="Arial" panose="020B0604020202020204" pitchFamily="34" charset="0"/>
              </a:rPr>
              <a:t>Kritiserade marxismen och psykoanalysen för att de inte går att motbevisas.</a:t>
            </a:r>
          </a:p>
          <a:p>
            <a:pPr eaLnBrk="1" hangingPunct="1">
              <a:buFontTx/>
              <a:buNone/>
            </a:pPr>
            <a:endParaRPr lang="sv-FI" altLang="sv-SE" sz="2800" dirty="0">
              <a:solidFill>
                <a:schemeClr val="accent6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SE" sz="2800" dirty="0">
                <a:solidFill>
                  <a:schemeClr val="accent6"/>
                </a:solidFill>
                <a:latin typeface="Arial" panose="020B0604020202020204" pitchFamily="34" charset="0"/>
              </a:rPr>
              <a:t>Förespråkade ”</a:t>
            </a:r>
            <a:r>
              <a:rPr lang="sv-FI" altLang="sv-SE" sz="2800" dirty="0" err="1">
                <a:solidFill>
                  <a:schemeClr val="accent6"/>
                </a:solidFill>
                <a:latin typeface="Arial" panose="020B0604020202020204" pitchFamily="34" charset="0"/>
              </a:rPr>
              <a:t>falsifikationism</a:t>
            </a:r>
            <a:r>
              <a:rPr lang="sv-FI" altLang="sv-SE" sz="2800" dirty="0">
                <a:solidFill>
                  <a:schemeClr val="accent6"/>
                </a:solidFill>
                <a:latin typeface="Arial" panose="020B0604020202020204" pitchFamily="34" charset="0"/>
              </a:rPr>
              <a:t>”:</a:t>
            </a:r>
          </a:p>
          <a:p>
            <a:pPr eaLnBrk="1" hangingPunct="1">
              <a:buFontTx/>
              <a:buNone/>
            </a:pPr>
            <a:r>
              <a:rPr lang="sv-FI" altLang="sv-SE" sz="2800" dirty="0">
                <a:solidFill>
                  <a:schemeClr val="accent6"/>
                </a:solidFill>
                <a:latin typeface="Arial" panose="020B0604020202020204" pitchFamily="34" charset="0"/>
              </a:rPr>
              <a:t>En hypotes bör gå att falsifieras, dvs. man bör kunna erbjuda möjligheter att motbevisa hypotesen genom att ställa upp förutsägelser som logiskt (deduktivt) följer ur hypotesen.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33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6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ChangeArrowheads="1"/>
          </p:cNvSpPr>
          <p:nvPr/>
        </p:nvSpPr>
        <p:spPr bwMode="auto">
          <a:xfrm>
            <a:off x="457200" y="990600"/>
            <a:ext cx="7921625" cy="294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sv-FI" altLang="sv-SE" dirty="0">
                <a:solidFill>
                  <a:schemeClr val="accent6"/>
                </a:solidFill>
                <a:latin typeface="Arial" panose="020B0604020202020204" pitchFamily="34" charset="0"/>
              </a:rPr>
              <a:t>Ordningen enligt empirismen</a:t>
            </a:r>
          </a:p>
          <a:p>
            <a:pPr eaLnBrk="1" hangingPunct="1">
              <a:buFontTx/>
              <a:buNone/>
            </a:pPr>
            <a:endParaRPr lang="sv-FI" altLang="sv-SE" dirty="0">
              <a:solidFill>
                <a:schemeClr val="accent6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GB" altLang="sv-SE" dirty="0">
                <a:solidFill>
                  <a:schemeClr val="accent6"/>
                </a:solidFill>
                <a:latin typeface="Arial" panose="020B0604020202020204" pitchFamily="34" charset="0"/>
              </a:rPr>
              <a:t>observation</a:t>
            </a:r>
          </a:p>
          <a:p>
            <a:pPr eaLnBrk="1" hangingPunct="1">
              <a:buFontTx/>
              <a:buNone/>
            </a:pPr>
            <a:r>
              <a:rPr lang="en-GB" altLang="sv-SE" dirty="0" err="1">
                <a:solidFill>
                  <a:schemeClr val="accent6"/>
                </a:solidFill>
                <a:latin typeface="Arial" panose="020B0604020202020204" pitchFamily="34" charset="0"/>
              </a:rPr>
              <a:t>induktion</a:t>
            </a:r>
            <a:endParaRPr lang="en-GB" altLang="sv-SE" dirty="0">
              <a:solidFill>
                <a:schemeClr val="accent6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SE" dirty="0">
                <a:solidFill>
                  <a:schemeClr val="accent6"/>
                </a:solidFill>
                <a:latin typeface="Arial" panose="020B0604020202020204" pitchFamily="34" charset="0"/>
              </a:rPr>
              <a:t>hypotes/ teori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5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4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ChangeArrowheads="1"/>
          </p:cNvSpPr>
          <p:nvPr/>
        </p:nvSpPr>
        <p:spPr bwMode="auto">
          <a:xfrm>
            <a:off x="152400" y="106363"/>
            <a:ext cx="8839200" cy="627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sv-FI" altLang="sv-SE" dirty="0">
                <a:solidFill>
                  <a:schemeClr val="accent6"/>
                </a:solidFill>
                <a:latin typeface="Arial" panose="020B0604020202020204" pitchFamily="34" charset="0"/>
              </a:rPr>
              <a:t>Ordningen enligt Popper</a:t>
            </a:r>
          </a:p>
          <a:p>
            <a:pPr eaLnBrk="1" hangingPunct="1">
              <a:buFontTx/>
              <a:buNone/>
            </a:pPr>
            <a:endParaRPr lang="sv-FI" altLang="sv-SE" dirty="0">
              <a:solidFill>
                <a:schemeClr val="accent6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GB" altLang="sv-SE" sz="3100" dirty="0">
                <a:solidFill>
                  <a:schemeClr val="accent6"/>
                </a:solidFill>
                <a:latin typeface="Arial" panose="020B0604020202020204" pitchFamily="34" charset="0"/>
              </a:rPr>
              <a:t>problem</a:t>
            </a:r>
            <a:r>
              <a:rPr lang="sv-FI" altLang="sv-SE" sz="3100" dirty="0">
                <a:solidFill>
                  <a:schemeClr val="accent6"/>
                </a:solidFill>
                <a:latin typeface="Arial" panose="020B0604020202020204" pitchFamily="34" charset="0"/>
              </a:rPr>
              <a:t> (anomali)</a:t>
            </a:r>
            <a:endParaRPr lang="en-GB" altLang="sv-SE" sz="3100" dirty="0">
              <a:solidFill>
                <a:schemeClr val="accent6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GB" altLang="sv-SE" sz="3100" dirty="0" err="1">
                <a:solidFill>
                  <a:schemeClr val="accent6"/>
                </a:solidFill>
                <a:latin typeface="Arial" panose="020B0604020202020204" pitchFamily="34" charset="0"/>
              </a:rPr>
              <a:t>hypotes</a:t>
            </a:r>
            <a:r>
              <a:rPr lang="sv-FI" altLang="sv-SE" sz="3100" dirty="0">
                <a:solidFill>
                  <a:schemeClr val="accent6"/>
                </a:solidFill>
                <a:latin typeface="Arial" panose="020B0604020202020204" pitchFamily="34" charset="0"/>
              </a:rPr>
              <a:t> (gissning)</a:t>
            </a:r>
          </a:p>
          <a:p>
            <a:pPr eaLnBrk="1" hangingPunct="1">
              <a:buFontTx/>
              <a:buNone/>
            </a:pPr>
            <a:r>
              <a:rPr lang="sv-FI" altLang="sv-SE" sz="3100" dirty="0">
                <a:solidFill>
                  <a:schemeClr val="accent6"/>
                </a:solidFill>
                <a:latin typeface="Arial" panose="020B0604020202020204" pitchFamily="34" charset="0"/>
              </a:rPr>
              <a:t>logisk härledning av förutsägelser från hypotesen</a:t>
            </a:r>
          </a:p>
          <a:p>
            <a:pPr eaLnBrk="1" hangingPunct="1">
              <a:buFontTx/>
              <a:buNone/>
            </a:pPr>
            <a:r>
              <a:rPr lang="en-GB" altLang="sv-SE" sz="3100" dirty="0">
                <a:solidFill>
                  <a:schemeClr val="accent6"/>
                </a:solidFill>
                <a:latin typeface="Arial" panose="020B0604020202020204" pitchFamily="34" charset="0"/>
              </a:rPr>
              <a:t>tester</a:t>
            </a:r>
            <a:r>
              <a:rPr lang="sv-FI" altLang="sv-SE" sz="3100" dirty="0">
                <a:solidFill>
                  <a:schemeClr val="accent6"/>
                </a:solidFill>
                <a:latin typeface="Arial" panose="020B0604020202020204" pitchFamily="34" charset="0"/>
              </a:rPr>
              <a:t> (experiment, observationer)</a:t>
            </a:r>
            <a:endParaRPr lang="sv-SE" altLang="sv-SE" sz="3100" dirty="0">
              <a:solidFill>
                <a:schemeClr val="accent6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SE" sz="3100" dirty="0">
                <a:solidFill>
                  <a:schemeClr val="accent6"/>
                </a:solidFill>
                <a:latin typeface="Arial" panose="020B0604020202020204" pitchFamily="34" charset="0"/>
              </a:rPr>
              <a:t>befästning eller falsifiering</a:t>
            </a:r>
          </a:p>
          <a:p>
            <a:pPr eaLnBrk="1" hangingPunct="1">
              <a:buFontTx/>
              <a:buNone/>
            </a:pPr>
            <a:r>
              <a:rPr lang="sv-FI" altLang="sv-SE" sz="3100" dirty="0">
                <a:solidFill>
                  <a:schemeClr val="accent6"/>
                </a:solidFill>
                <a:latin typeface="Arial" panose="020B0604020202020204" pitchFamily="34" charset="0"/>
              </a:rPr>
              <a:t>problem</a:t>
            </a:r>
            <a:endParaRPr lang="en-GB" altLang="sv-SE" sz="3100" dirty="0">
              <a:solidFill>
                <a:schemeClr val="accent6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GB" altLang="sv-SE" sz="3100" dirty="0" err="1">
                <a:solidFill>
                  <a:schemeClr val="accent6"/>
                </a:solidFill>
                <a:latin typeface="Arial" panose="020B0604020202020204" pitchFamily="34" charset="0"/>
              </a:rPr>
              <a:t>ny</a:t>
            </a:r>
            <a:r>
              <a:rPr lang="en-GB" altLang="sv-SE" sz="3100" dirty="0">
                <a:solidFill>
                  <a:schemeClr val="accent6"/>
                </a:solidFill>
                <a:latin typeface="Arial" panose="020B0604020202020204" pitchFamily="34" charset="0"/>
              </a:rPr>
              <a:t> </a:t>
            </a:r>
            <a:r>
              <a:rPr lang="en-GB" altLang="sv-SE" sz="3100" dirty="0" err="1">
                <a:solidFill>
                  <a:schemeClr val="accent6"/>
                </a:solidFill>
                <a:latin typeface="Arial" panose="020B0604020202020204" pitchFamily="34" charset="0"/>
              </a:rPr>
              <a:t>hypotes</a:t>
            </a:r>
            <a:endParaRPr lang="sv-FI" altLang="sv-SE" sz="3100" dirty="0">
              <a:solidFill>
                <a:schemeClr val="accent6"/>
              </a:solidFill>
              <a:latin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sv-FI" altLang="sv-SE" sz="3100" dirty="0">
                <a:solidFill>
                  <a:schemeClr val="accent1"/>
                </a:solidFill>
                <a:latin typeface="Arial" panose="020B0604020202020204" pitchFamily="34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sv-FI" altLang="sv-SE" sz="3100" dirty="0">
                <a:solidFill>
                  <a:schemeClr val="accent1"/>
                </a:solidFill>
                <a:latin typeface="Arial" panose="020B0604020202020204" pitchFamily="34" charset="0"/>
              </a:rPr>
              <a:t>.</a:t>
            </a:r>
            <a:endParaRPr lang="en-GB" altLang="sv-SE" sz="3100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2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233363"/>
            <a:ext cx="6353175" cy="639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3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447800"/>
            <a:ext cx="7772400" cy="1295400"/>
          </a:xfrm>
        </p:spPr>
        <p:txBody>
          <a:bodyPr/>
          <a:lstStyle/>
          <a:p>
            <a:pPr algn="l" eaLnBrk="1" hangingPunct="1"/>
            <a:r>
              <a:rPr lang="sv-FI" altLang="sv-SE" sz="4800" smtClean="0">
                <a:solidFill>
                  <a:schemeClr val="accent2"/>
                </a:solidFill>
                <a:latin typeface="Arial" panose="020B0604020202020204" pitchFamily="34" charset="0"/>
              </a:rPr>
              <a:t>Deduktion </a:t>
            </a:r>
            <a:r>
              <a:rPr lang="sv-FI" altLang="sv-SE" sz="4800" smtClean="0">
                <a:solidFill>
                  <a:srgbClr val="000066"/>
                </a:solidFill>
                <a:latin typeface="Arial" panose="020B0604020202020204" pitchFamily="34" charset="0"/>
              </a:rPr>
              <a:t>och</a:t>
            </a:r>
            <a:r>
              <a:rPr lang="sv-FI" altLang="sv-SE" sz="4800" smtClean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sv-FI" altLang="sv-SE" sz="4800" smtClean="0">
                <a:solidFill>
                  <a:schemeClr val="accent1"/>
                </a:solidFill>
                <a:latin typeface="Arial" panose="020B0604020202020204" pitchFamily="34" charset="0"/>
              </a:rPr>
              <a:t>induktion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4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Text Box 2"/>
          <p:cNvSpPr txBox="1">
            <a:spLocks noChangeArrowheads="1"/>
          </p:cNvSpPr>
          <p:nvPr/>
        </p:nvSpPr>
        <p:spPr bwMode="auto">
          <a:xfrm>
            <a:off x="381000" y="1676400"/>
            <a:ext cx="8534400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>
                <a:solidFill>
                  <a:srgbClr val="000066"/>
                </a:solidFill>
                <a:latin typeface="Arial" panose="020B0604020202020204" pitchFamily="34" charset="0"/>
              </a:rPr>
              <a:t>”Välgrundade” vetenskapliga (slut)satser förutsätter giltiga eller åtminstone trovärdiga slutledningar.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Text Box 2"/>
          <p:cNvSpPr txBox="1">
            <a:spLocks noChangeArrowheads="1"/>
          </p:cNvSpPr>
          <p:nvPr/>
        </p:nvSpPr>
        <p:spPr bwMode="auto">
          <a:xfrm>
            <a:off x="533400" y="609600"/>
            <a:ext cx="8077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400">
                <a:solidFill>
                  <a:srgbClr val="000066"/>
                </a:solidFill>
                <a:latin typeface="Verdana" panose="020B0604030504040204" pitchFamily="34" charset="0"/>
              </a:rPr>
              <a:t>premiss 1</a:t>
            </a:r>
            <a:r>
              <a:rPr lang="sv-SE" altLang="sv-SE">
                <a:solidFill>
                  <a:srgbClr val="3333CC"/>
                </a:solidFill>
                <a:latin typeface="Verdana" panose="020B0604030504040204" pitchFamily="34" charset="0"/>
              </a:rPr>
              <a:t> 	Alla filosofer är dödliga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400">
                <a:solidFill>
                  <a:srgbClr val="000066"/>
                </a:solidFill>
                <a:latin typeface="Verdana" panose="020B0604030504040204" pitchFamily="34" charset="0"/>
              </a:rPr>
              <a:t>premiss 2</a:t>
            </a:r>
            <a:r>
              <a:rPr lang="sv-SE" altLang="sv-SE" sz="2400">
                <a:solidFill>
                  <a:schemeClr val="accent1"/>
                </a:solidFill>
                <a:latin typeface="Verdana" panose="020B0604030504040204" pitchFamily="34" charset="0"/>
              </a:rPr>
              <a:t>	</a:t>
            </a:r>
            <a:r>
              <a:rPr lang="sv-SE" altLang="sv-SE">
                <a:solidFill>
                  <a:srgbClr val="3333CC"/>
                </a:solidFill>
                <a:latin typeface="Verdana" panose="020B0604030504040204" pitchFamily="34" charset="0"/>
              </a:rPr>
              <a:t>Sokrates är filosof.</a:t>
            </a:r>
            <a:endParaRPr lang="en-GB" altLang="sv-SE">
              <a:solidFill>
                <a:srgbClr val="3333CC"/>
              </a:solidFill>
              <a:latin typeface="Verdana" panose="020B0604030504040204" pitchFamily="34" charset="0"/>
            </a:endParaRPr>
          </a:p>
        </p:txBody>
      </p:sp>
      <p:sp>
        <p:nvSpPr>
          <p:cNvPr id="237571" name="Line 3"/>
          <p:cNvSpPr>
            <a:spLocks noChangeShapeType="1"/>
          </p:cNvSpPr>
          <p:nvPr/>
        </p:nvSpPr>
        <p:spPr bwMode="auto">
          <a:xfrm>
            <a:off x="2428875" y="2133600"/>
            <a:ext cx="5181600" cy="0"/>
          </a:xfrm>
          <a:prstGeom prst="line">
            <a:avLst/>
          </a:prstGeom>
          <a:noFill/>
          <a:ln w="25400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37572" name="Rectangle 4"/>
          <p:cNvSpPr>
            <a:spLocks noChangeArrowheads="1"/>
          </p:cNvSpPr>
          <p:nvPr/>
        </p:nvSpPr>
        <p:spPr bwMode="auto">
          <a:xfrm>
            <a:off x="533400" y="2362200"/>
            <a:ext cx="807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400">
                <a:solidFill>
                  <a:srgbClr val="000066"/>
                </a:solidFill>
                <a:latin typeface="Verdana" panose="020B0604030504040204" pitchFamily="34" charset="0"/>
              </a:rPr>
              <a:t>slutsats	</a:t>
            </a:r>
            <a:r>
              <a:rPr lang="sv-SE" altLang="sv-SE">
                <a:solidFill>
                  <a:srgbClr val="3333CC"/>
                </a:solidFill>
                <a:latin typeface="Verdana" panose="020B0604030504040204" pitchFamily="34" charset="0"/>
              </a:rPr>
              <a:t>Sokrates är dödlig.</a:t>
            </a:r>
            <a:endParaRPr lang="en-GB" altLang="sv-SE">
              <a:solidFill>
                <a:srgbClr val="3333CC"/>
              </a:solidFill>
              <a:latin typeface="Verdana" panose="020B0604030504040204" pitchFamily="34" charset="0"/>
            </a:endParaRPr>
          </a:p>
        </p:txBody>
      </p:sp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571500" y="3733800"/>
            <a:ext cx="800100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400">
                <a:solidFill>
                  <a:srgbClr val="000066"/>
                </a:solidFill>
                <a:latin typeface="Verdana" panose="020B0604030504040204" pitchFamily="34" charset="0"/>
              </a:rPr>
              <a:t>premiss 1</a:t>
            </a:r>
            <a:r>
              <a:rPr lang="sv-SE" altLang="sv-SE" sz="2400">
                <a:solidFill>
                  <a:schemeClr val="accent1"/>
                </a:solidFill>
                <a:latin typeface="Verdana" panose="020B0604030504040204" pitchFamily="34" charset="0"/>
              </a:rPr>
              <a:t>	</a:t>
            </a:r>
            <a:r>
              <a:rPr lang="sv-SE" altLang="sv-SE">
                <a:solidFill>
                  <a:schemeClr val="accent1"/>
                </a:solidFill>
                <a:latin typeface="Verdana" panose="020B0604030504040204" pitchFamily="34" charset="0"/>
              </a:rPr>
              <a:t>Sokrates dog.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400">
                <a:solidFill>
                  <a:srgbClr val="000066"/>
                </a:solidFill>
                <a:latin typeface="Verdana" panose="020B0604030504040204" pitchFamily="34" charset="0"/>
              </a:rPr>
              <a:t>premiss 2</a:t>
            </a:r>
            <a:r>
              <a:rPr lang="sv-SE" altLang="sv-SE" sz="2400">
                <a:solidFill>
                  <a:schemeClr val="accent1"/>
                </a:solidFill>
                <a:latin typeface="Verdana" panose="020B0604030504040204" pitchFamily="34" charset="0"/>
              </a:rPr>
              <a:t>	</a:t>
            </a:r>
            <a:r>
              <a:rPr lang="sv-SE" altLang="sv-SE">
                <a:solidFill>
                  <a:schemeClr val="accent1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Platon dog.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400">
                <a:solidFill>
                  <a:srgbClr val="000066"/>
                </a:solidFill>
                <a:latin typeface="Verdana" panose="020B0604030504040204" pitchFamily="34" charset="0"/>
              </a:rPr>
              <a:t>premiss 3</a:t>
            </a:r>
            <a:r>
              <a:rPr lang="sv-SE" altLang="sv-SE" sz="2400">
                <a:solidFill>
                  <a:schemeClr val="accent1"/>
                </a:solidFill>
                <a:latin typeface="Verdana" panose="020B0604030504040204" pitchFamily="34" charset="0"/>
              </a:rPr>
              <a:t>	</a:t>
            </a:r>
            <a:r>
              <a:rPr lang="sv-SE" altLang="sv-SE">
                <a:solidFill>
                  <a:schemeClr val="accent1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Aristoteles dog.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sv-SE" sz="2400">
              <a:solidFill>
                <a:srgbClr val="000099"/>
              </a:solidFill>
              <a:latin typeface="Verdana" panose="020B0604030504040204" pitchFamily="34" charset="0"/>
            </a:endParaRPr>
          </a:p>
        </p:txBody>
      </p:sp>
      <p:sp>
        <p:nvSpPr>
          <p:cNvPr id="237574" name="Line 6"/>
          <p:cNvSpPr>
            <a:spLocks noChangeShapeType="1"/>
          </p:cNvSpPr>
          <p:nvPr/>
        </p:nvSpPr>
        <p:spPr bwMode="auto">
          <a:xfrm flipV="1">
            <a:off x="2438400" y="5638800"/>
            <a:ext cx="537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37575" name="Rectangle 7"/>
          <p:cNvSpPr>
            <a:spLocks noChangeArrowheads="1"/>
          </p:cNvSpPr>
          <p:nvPr/>
        </p:nvSpPr>
        <p:spPr bwMode="auto">
          <a:xfrm>
            <a:off x="609600" y="5867400"/>
            <a:ext cx="784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400">
                <a:solidFill>
                  <a:srgbClr val="000066"/>
                </a:solidFill>
                <a:latin typeface="Verdana" panose="020B0604030504040204" pitchFamily="34" charset="0"/>
              </a:rPr>
              <a:t>slutsats</a:t>
            </a:r>
            <a:r>
              <a:rPr lang="sv-SE" altLang="sv-SE" sz="2400">
                <a:solidFill>
                  <a:schemeClr val="accent1"/>
                </a:solidFill>
                <a:latin typeface="Verdana" panose="020B0604030504040204" pitchFamily="34" charset="0"/>
              </a:rPr>
              <a:t>	</a:t>
            </a:r>
            <a:r>
              <a:rPr lang="sv-SE" altLang="sv-SE">
                <a:solidFill>
                  <a:schemeClr val="accent1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Alla filosofer dör.</a:t>
            </a:r>
            <a:endParaRPr lang="en-GB" altLang="sv-SE">
              <a:solidFill>
                <a:schemeClr val="accent1"/>
              </a:solidFill>
              <a:latin typeface="Verdana" panose="020B0604030504040204" pitchFamily="34" charset="0"/>
            </a:endParaRPr>
          </a:p>
        </p:txBody>
      </p:sp>
      <p:sp>
        <p:nvSpPr>
          <p:cNvPr id="2" name="textruta 1"/>
          <p:cNvSpPr txBox="1"/>
          <p:nvPr/>
        </p:nvSpPr>
        <p:spPr>
          <a:xfrm rot="16200000">
            <a:off x="8243512" y="1199357"/>
            <a:ext cx="1072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deduktion</a:t>
            </a:r>
            <a:endParaRPr lang="sv-SE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ruta 8"/>
          <p:cNvSpPr txBox="1"/>
          <p:nvPr/>
        </p:nvSpPr>
        <p:spPr>
          <a:xfrm rot="16200000">
            <a:off x="8277976" y="4300144"/>
            <a:ext cx="1003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induktion</a:t>
            </a:r>
            <a:endParaRPr lang="sv-SE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0" grpId="0" build="p" autoUpdateAnimBg="0"/>
      <p:bldP spid="237571" grpId="0" animBg="1"/>
      <p:bldP spid="237572" grpId="0" autoUpdateAnimBg="0"/>
      <p:bldP spid="237573" grpId="0" build="p" autoUpdateAnimBg="0"/>
      <p:bldP spid="237574" grpId="0" animBg="1"/>
      <p:bldP spid="237575" grpId="0" autoUpdateAnimBg="0"/>
      <p:bldP spid="2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Text Box 2"/>
          <p:cNvSpPr txBox="1">
            <a:spLocks noChangeArrowheads="1"/>
          </p:cNvSpPr>
          <p:nvPr/>
        </p:nvSpPr>
        <p:spPr bwMode="auto">
          <a:xfrm>
            <a:off x="539750" y="1412875"/>
            <a:ext cx="80010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400" dirty="0">
                <a:solidFill>
                  <a:srgbClr val="000066"/>
                </a:solidFill>
                <a:latin typeface="Verdana" panose="020B0604030504040204" pitchFamily="34" charset="0"/>
              </a:rPr>
              <a:t>premiss 1</a:t>
            </a:r>
            <a:r>
              <a:rPr lang="sv-SE" altLang="sv-SE" sz="2400" dirty="0">
                <a:solidFill>
                  <a:schemeClr val="accent1"/>
                </a:solidFill>
                <a:latin typeface="Verdana" panose="020B0604030504040204" pitchFamily="34" charset="0"/>
              </a:rPr>
              <a:t>	</a:t>
            </a:r>
            <a:r>
              <a:rPr lang="sv-SE" altLang="sv-SE" dirty="0">
                <a:solidFill>
                  <a:schemeClr val="accent1"/>
                </a:solidFill>
                <a:latin typeface="Verdana" panose="020B0604030504040204" pitchFamily="34" charset="0"/>
              </a:rPr>
              <a:t>Sokrates dog.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400" dirty="0">
                <a:solidFill>
                  <a:srgbClr val="000066"/>
                </a:solidFill>
                <a:latin typeface="Verdana" panose="020B0604030504040204" pitchFamily="34" charset="0"/>
              </a:rPr>
              <a:t>premiss 2</a:t>
            </a:r>
            <a:r>
              <a:rPr lang="sv-SE" altLang="sv-SE" sz="2400" dirty="0">
                <a:solidFill>
                  <a:schemeClr val="accent1"/>
                </a:solidFill>
                <a:latin typeface="Verdana" panose="020B0604030504040204" pitchFamily="34" charset="0"/>
              </a:rPr>
              <a:t>	</a:t>
            </a:r>
            <a:r>
              <a:rPr lang="sv-SE" altLang="sv-SE" dirty="0">
                <a:solidFill>
                  <a:schemeClr val="accent1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Platon dog.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400" dirty="0">
                <a:solidFill>
                  <a:srgbClr val="000066"/>
                </a:solidFill>
                <a:latin typeface="Verdana" panose="020B0604030504040204" pitchFamily="34" charset="0"/>
              </a:rPr>
              <a:t>premiss 3</a:t>
            </a:r>
            <a:r>
              <a:rPr lang="sv-SE" altLang="sv-SE" sz="2400" dirty="0">
                <a:solidFill>
                  <a:schemeClr val="accent1"/>
                </a:solidFill>
                <a:latin typeface="Verdana" panose="020B0604030504040204" pitchFamily="34" charset="0"/>
              </a:rPr>
              <a:t>	</a:t>
            </a:r>
            <a:r>
              <a:rPr lang="sv-SE" altLang="sv-SE" dirty="0">
                <a:solidFill>
                  <a:schemeClr val="accent1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Aristoteles dog.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dirty="0">
                <a:solidFill>
                  <a:schemeClr val="accent1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    </a:t>
            </a:r>
            <a:r>
              <a:rPr lang="sv-SE" altLang="sv-SE" sz="2400" dirty="0">
                <a:solidFill>
                  <a:srgbClr val="000066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400" dirty="0">
                <a:solidFill>
                  <a:srgbClr val="000066"/>
                </a:solidFill>
                <a:latin typeface="Verdana" panose="020B0604030504040204" pitchFamily="34" charset="0"/>
              </a:rPr>
              <a:t>premiss n</a:t>
            </a:r>
            <a:r>
              <a:rPr lang="sv-FI" altLang="sv-SE" dirty="0">
                <a:solidFill>
                  <a:srgbClr val="0000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sv-FI" altLang="sv-SE" sz="2400" b="1" dirty="0">
                <a:solidFill>
                  <a:srgbClr val="0000CC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	</a:t>
            </a:r>
            <a:r>
              <a:rPr lang="sv-FI" altLang="sv-SE" dirty="0" smtClean="0">
                <a:solidFill>
                  <a:schemeClr val="accent1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G. H. </a:t>
            </a:r>
            <a:r>
              <a:rPr lang="sv-FI" altLang="sv-SE" dirty="0">
                <a:solidFill>
                  <a:schemeClr val="accent1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von Wright dog.</a:t>
            </a:r>
            <a:endParaRPr lang="sv-SE" altLang="sv-SE" dirty="0">
              <a:solidFill>
                <a:schemeClr val="accent1"/>
              </a:solidFill>
              <a:latin typeface="Verdana" panose="020B060403050404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sv-SE" sz="2400" dirty="0">
              <a:solidFill>
                <a:srgbClr val="000099"/>
              </a:solidFill>
              <a:latin typeface="Verdana" panose="020B0604030504040204" pitchFamily="34" charset="0"/>
            </a:endParaRPr>
          </a:p>
        </p:txBody>
      </p:sp>
      <p:sp>
        <p:nvSpPr>
          <p:cNvPr id="239619" name="Line 3"/>
          <p:cNvSpPr>
            <a:spLocks noChangeShapeType="1"/>
          </p:cNvSpPr>
          <p:nvPr/>
        </p:nvSpPr>
        <p:spPr bwMode="auto">
          <a:xfrm flipV="1">
            <a:off x="2268538" y="4292600"/>
            <a:ext cx="53721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39620" name="Rectangle 4"/>
          <p:cNvSpPr>
            <a:spLocks noChangeArrowheads="1"/>
          </p:cNvSpPr>
          <p:nvPr/>
        </p:nvSpPr>
        <p:spPr bwMode="auto">
          <a:xfrm>
            <a:off x="611188" y="4581525"/>
            <a:ext cx="7848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sv-SE" sz="2400">
                <a:solidFill>
                  <a:srgbClr val="000066"/>
                </a:solidFill>
                <a:latin typeface="Verdana" panose="020B0604030504040204" pitchFamily="34" charset="0"/>
              </a:rPr>
              <a:t>slutsats</a:t>
            </a:r>
            <a:r>
              <a:rPr lang="sv-SE" altLang="sv-SE" sz="2400">
                <a:solidFill>
                  <a:schemeClr val="accent1"/>
                </a:solidFill>
                <a:latin typeface="Verdana" panose="020B0604030504040204" pitchFamily="34" charset="0"/>
              </a:rPr>
              <a:t>	</a:t>
            </a:r>
            <a:r>
              <a:rPr lang="sv-SE" altLang="sv-SE">
                <a:solidFill>
                  <a:schemeClr val="accent1"/>
                </a:solidFill>
                <a:latin typeface="Verdana" panose="020B0604030504040204" pitchFamily="34" charset="0"/>
                <a:sym typeface="Symbol" panose="05050102010706020507" pitchFamily="18" charset="2"/>
              </a:rPr>
              <a:t>(Alla) filosofer dör.</a:t>
            </a:r>
            <a:endParaRPr lang="en-GB" altLang="sv-SE">
              <a:solidFill>
                <a:schemeClr val="accent1"/>
              </a:solidFill>
              <a:latin typeface="Verdana" panose="020B0604030504040204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 rot="16200000">
            <a:off x="8208127" y="2183541"/>
            <a:ext cx="1003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induktion</a:t>
            </a:r>
            <a:endParaRPr lang="sv-SE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8" grpId="0" autoUpdateAnimBg="0"/>
      <p:bldP spid="239619" grpId="0" animBg="1"/>
      <p:bldP spid="239620" grpId="0" autoUpdateAnimBg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ext Box 2"/>
          <p:cNvSpPr txBox="1">
            <a:spLocks noChangeArrowheads="1"/>
          </p:cNvSpPr>
          <p:nvPr/>
        </p:nvSpPr>
        <p:spPr bwMode="auto">
          <a:xfrm>
            <a:off x="457200" y="1219200"/>
            <a:ext cx="838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>
                <a:solidFill>
                  <a:schemeClr val="accent2"/>
                </a:solidFill>
                <a:latin typeface="Arial" panose="020B0604020202020204" pitchFamily="34" charset="0"/>
              </a:rPr>
              <a:t>Deduktion betyder (ofta) slutledning från allmänna premisser till partikulära slutsatser.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sv-FI" altLang="sv-SE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sv-FI" altLang="sv-SE">
                <a:solidFill>
                  <a:schemeClr val="accent1"/>
                </a:solidFill>
                <a:latin typeface="Arial" panose="020B0604020202020204" pitchFamily="34" charset="0"/>
              </a:rPr>
              <a:t>Induktion betyder (ofta) slutledning från individuella premisser eller fakta till allmänna slutsatser.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1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6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ChangeArrowheads="1"/>
          </p:cNvSpPr>
          <p:nvPr/>
        </p:nvSpPr>
        <p:spPr bwMode="auto">
          <a:xfrm>
            <a:off x="687388" y="2211388"/>
            <a:ext cx="7845425" cy="243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sv-SE" altLang="sv-SE" sz="2800">
                <a:solidFill>
                  <a:srgbClr val="3333CC"/>
                </a:solidFill>
                <a:latin typeface="Arial" panose="020B0604020202020204" pitchFamily="34" charset="0"/>
              </a:rPr>
              <a:t>Människor är dödliga. </a:t>
            </a:r>
            <a:r>
              <a:rPr lang="sv-SE" altLang="sv-SE" sz="1800">
                <a:solidFill>
                  <a:srgbClr val="3333CC"/>
                </a:solidFill>
                <a:latin typeface="Arial" panose="020B0604020202020204" pitchFamily="34" charset="0"/>
              </a:rPr>
              <a:t>(premiss)</a:t>
            </a:r>
            <a:endParaRPr lang="sv-SE" altLang="sv-SE" sz="2800">
              <a:solidFill>
                <a:srgbClr val="3333CC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sv-SE" altLang="sv-SE" sz="2800">
                <a:solidFill>
                  <a:srgbClr val="3333CC"/>
                </a:solidFill>
                <a:latin typeface="Arial" panose="020B0604020202020204" pitchFamily="34" charset="0"/>
              </a:rPr>
              <a:t>Filosofer är människor. </a:t>
            </a:r>
            <a:r>
              <a:rPr lang="sv-SE" altLang="sv-SE" sz="1800">
                <a:solidFill>
                  <a:srgbClr val="3333CC"/>
                </a:solidFill>
                <a:latin typeface="Arial" panose="020B0604020202020204" pitchFamily="34" charset="0"/>
              </a:rPr>
              <a:t>(premiss)</a:t>
            </a:r>
            <a:r>
              <a:rPr lang="sv-SE" altLang="sv-SE" sz="2800">
                <a:solidFill>
                  <a:srgbClr val="3333CC"/>
                </a:solidFill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50000"/>
              </a:spcBef>
              <a:buFontTx/>
              <a:buNone/>
            </a:pPr>
            <a:endParaRPr lang="sv-SE" altLang="sv-SE" sz="2800">
              <a:solidFill>
                <a:srgbClr val="3333CC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sv-SE" altLang="sv-SE" sz="2800">
                <a:solidFill>
                  <a:srgbClr val="3333CC"/>
                </a:solidFill>
                <a:latin typeface="Arial" panose="020B0604020202020204" pitchFamily="34" charset="0"/>
              </a:rPr>
              <a:t>Alltså, är filosofer dödlig. </a:t>
            </a:r>
            <a:r>
              <a:rPr lang="sv-SE" altLang="sv-SE" sz="1800">
                <a:solidFill>
                  <a:srgbClr val="3333CC"/>
                </a:solidFill>
                <a:latin typeface="Arial" panose="020B0604020202020204" pitchFamily="34" charset="0"/>
              </a:rPr>
              <a:t>(slutsats)</a:t>
            </a:r>
          </a:p>
        </p:txBody>
      </p:sp>
      <p:sp>
        <p:nvSpPr>
          <p:cNvPr id="245763" name="Line 3"/>
          <p:cNvSpPr>
            <a:spLocks noChangeShapeType="1"/>
          </p:cNvSpPr>
          <p:nvPr/>
        </p:nvSpPr>
        <p:spPr bwMode="auto">
          <a:xfrm>
            <a:off x="776288" y="3886200"/>
            <a:ext cx="5078412" cy="0"/>
          </a:xfrm>
          <a:prstGeom prst="line">
            <a:avLst/>
          </a:prstGeom>
          <a:noFill/>
          <a:ln w="25400">
            <a:solidFill>
              <a:srgbClr val="3333CC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4" name="textruta 3"/>
          <p:cNvSpPr txBox="1"/>
          <p:nvPr/>
        </p:nvSpPr>
        <p:spPr>
          <a:xfrm rot="16200000">
            <a:off x="8165725" y="2931992"/>
            <a:ext cx="1072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sz="1600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deduktion</a:t>
            </a:r>
            <a:endParaRPr lang="sv-SE" sz="1600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2" grpId="0" build="p" autoUpdateAnimBg="0"/>
      <p:bldP spid="245762" grpId="1"/>
      <p:bldP spid="245763" grpId="0" animBg="1"/>
      <p:bldP spid="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20456</TotalTime>
  <Words>598</Words>
  <Application>Microsoft Office PowerPoint</Application>
  <PresentationFormat>Bildspel på skärmen (4:3)</PresentationFormat>
  <Paragraphs>131</Paragraphs>
  <Slides>25</Slides>
  <Notes>22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31" baseType="lpstr">
      <vt:lpstr>Arial Unicode MS</vt:lpstr>
      <vt:lpstr>Arial</vt:lpstr>
      <vt:lpstr>Symbol</vt:lpstr>
      <vt:lpstr>Times New Roman</vt:lpstr>
      <vt:lpstr>Verdana</vt:lpstr>
      <vt:lpstr>Default Design</vt:lpstr>
      <vt:lpstr>PowerPoint-presentation</vt:lpstr>
      <vt:lpstr>PowerPoint-presentation</vt:lpstr>
      <vt:lpstr>PowerPoint-presentation</vt:lpstr>
      <vt:lpstr>Deduktion och induktion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Hypoteser och teorier</vt:lpstr>
      <vt:lpstr>PowerPoint-presentation</vt:lpstr>
      <vt:lpstr>PowerPoint-presentation</vt:lpstr>
      <vt:lpstr>PowerPoint-presentation</vt:lpstr>
      <vt:lpstr>Karl Popper (1902-1994)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Vetenskapsfilosofi</dc:title>
  <dc:creator>Ralf</dc:creator>
  <cp:lastModifiedBy>Ralf Wadenström</cp:lastModifiedBy>
  <cp:revision>515</cp:revision>
  <dcterms:created xsi:type="dcterms:W3CDTF">2008-10-30T16:16:53Z</dcterms:created>
  <dcterms:modified xsi:type="dcterms:W3CDTF">2014-04-02T18:45:52Z</dcterms:modified>
</cp:coreProperties>
</file>