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40" r:id="rId2"/>
    <p:sldId id="341" r:id="rId3"/>
    <p:sldId id="342" r:id="rId4"/>
    <p:sldId id="343" r:id="rId5"/>
    <p:sldId id="344" r:id="rId6"/>
    <p:sldId id="345" r:id="rId7"/>
    <p:sldId id="346" r:id="rId8"/>
    <p:sldId id="350" r:id="rId9"/>
    <p:sldId id="351" r:id="rId10"/>
    <p:sldId id="396" r:id="rId11"/>
    <p:sldId id="352" r:id="rId12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D2F"/>
    <a:srgbClr val="005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027" autoAdjust="0"/>
    <p:restoredTop sz="94434" autoAdjust="0"/>
  </p:normalViewPr>
  <p:slideViewPr>
    <p:cSldViewPr>
      <p:cViewPr varScale="1">
        <p:scale>
          <a:sx n="70" d="100"/>
          <a:sy n="70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4" d="100"/>
        <a:sy n="7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0B6FFB-2AB3-4D26-B0AF-7F74E18A956D}" type="datetimeFigureOut">
              <a:rPr lang="fi-FI"/>
              <a:pPr>
                <a:defRPr/>
              </a:pPr>
              <a:t>22.4.2014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6977F93-A8B5-46D5-8933-326821805D9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6821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55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C39C7F6-CD1E-4BC4-84F7-8C4D680F30F1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89458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62B54B1C-319C-48C5-8694-A07DDCA4512C}" type="slidenum">
              <a:rPr lang="en-GB" altLang="sv-SE" sz="1200"/>
              <a:pPr/>
              <a:t>1</a:t>
            </a:fld>
            <a:endParaRPr lang="en-GB" altLang="sv-SE" sz="1200"/>
          </a:p>
        </p:txBody>
      </p:sp>
      <p:sp>
        <p:nvSpPr>
          <p:cNvPr id="252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29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sv-FI" altLang="sv-SE" smtClean="0"/>
              <a:t>Tabell ur Wikipedia</a:t>
            </a:r>
          </a:p>
        </p:txBody>
      </p:sp>
    </p:spTree>
    <p:extLst>
      <p:ext uri="{BB962C8B-B14F-4D97-AF65-F5344CB8AC3E}">
        <p14:creationId xmlns:p14="http://schemas.microsoft.com/office/powerpoint/2010/main" val="3772478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2147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FI" altLang="sv-SE" smtClean="0"/>
          </a:p>
        </p:txBody>
      </p:sp>
      <p:sp>
        <p:nvSpPr>
          <p:cNvPr id="262148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20782C99-4B88-42D6-81B7-738C09410CC4}" type="slidenum">
              <a:rPr lang="en-GB" altLang="sv-SE" sz="1200"/>
              <a:pPr/>
              <a:t>10</a:t>
            </a:fld>
            <a:endParaRPr lang="en-GB" altLang="sv-SE" sz="1200"/>
          </a:p>
        </p:txBody>
      </p:sp>
    </p:spTree>
    <p:extLst>
      <p:ext uri="{BB962C8B-B14F-4D97-AF65-F5344CB8AC3E}">
        <p14:creationId xmlns:p14="http://schemas.microsoft.com/office/powerpoint/2010/main" val="562637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BE4E8C63-7403-4821-8A1F-DB91633C1616}" type="slidenum">
              <a:rPr lang="en-GB" altLang="sv-SE" sz="1200"/>
              <a:pPr/>
              <a:t>11</a:t>
            </a:fld>
            <a:endParaRPr lang="en-GB" altLang="sv-SE" sz="1200"/>
          </a:p>
        </p:txBody>
      </p:sp>
      <p:sp>
        <p:nvSpPr>
          <p:cNvPr id="263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3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25812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E46348AC-3D9C-4D70-975A-A0BB89421138}" type="slidenum">
              <a:rPr lang="en-GB" altLang="sv-SE" sz="1200"/>
              <a:pPr/>
              <a:t>2</a:t>
            </a:fld>
            <a:endParaRPr lang="en-GB" altLang="sv-SE" sz="1200"/>
          </a:p>
        </p:txBody>
      </p:sp>
      <p:sp>
        <p:nvSpPr>
          <p:cNvPr id="253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GB" altLang="sv-SE" dirty="0" smtClean="0"/>
              <a:t>Den </a:t>
            </a:r>
            <a:r>
              <a:rPr lang="en-GB" altLang="sv-SE" b="1" dirty="0" err="1" smtClean="0"/>
              <a:t>deduktiv-nomologiska</a:t>
            </a:r>
            <a:r>
              <a:rPr lang="en-GB" altLang="sv-SE" dirty="0" smtClean="0"/>
              <a:t> </a:t>
            </a:r>
            <a:r>
              <a:rPr lang="en-GB" altLang="sv-SE" dirty="0" err="1" smtClean="0"/>
              <a:t>förklaringsteorin</a:t>
            </a:r>
            <a:r>
              <a:rPr lang="en-GB" altLang="sv-S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392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5C94B7F1-5322-4C3A-9F69-3FDFCCA34D5E}" type="slidenum">
              <a:rPr lang="en-GB" altLang="sv-SE" sz="1200"/>
              <a:pPr/>
              <a:t>3</a:t>
            </a:fld>
            <a:endParaRPr lang="en-GB" altLang="sv-SE" sz="1200"/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869978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4561CF5E-A502-487A-9737-A0F6DF7482C8}" type="slidenum">
              <a:rPr lang="en-GB" altLang="sv-SE" sz="1200"/>
              <a:pPr/>
              <a:t>4</a:t>
            </a:fld>
            <a:endParaRPr lang="en-GB" altLang="sv-SE" sz="1200"/>
          </a:p>
        </p:txBody>
      </p:sp>
      <p:sp>
        <p:nvSpPr>
          <p:cNvPr id="256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933935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A81CEE3C-1DF1-4135-8DAE-FD5F618105DF}" type="slidenum">
              <a:rPr lang="en-GB" altLang="sv-SE" sz="1200"/>
              <a:pPr/>
              <a:t>5</a:t>
            </a:fld>
            <a:endParaRPr lang="en-GB" altLang="sv-SE" sz="1200"/>
          </a:p>
        </p:txBody>
      </p:sp>
      <p:sp>
        <p:nvSpPr>
          <p:cNvPr id="257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70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656307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9C9E5EDB-6933-4FD2-B805-2952BA0DA9A1}" type="slidenum">
              <a:rPr lang="en-GB" altLang="sv-SE" sz="1200"/>
              <a:pPr/>
              <a:t>6</a:t>
            </a:fld>
            <a:endParaRPr lang="en-GB" altLang="sv-SE" sz="1200"/>
          </a:p>
        </p:txBody>
      </p:sp>
      <p:sp>
        <p:nvSpPr>
          <p:cNvPr id="258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46048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DACF4349-AE66-4583-BF2C-25EF277BE889}" type="slidenum">
              <a:rPr lang="en-GB" altLang="sv-SE" sz="1200"/>
              <a:pPr/>
              <a:t>7</a:t>
            </a:fld>
            <a:endParaRPr lang="en-GB" altLang="sv-SE" sz="1200"/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90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499273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3A421B16-7B2A-42E0-8C1B-0F744100A757}" type="slidenum">
              <a:rPr lang="en-GB" altLang="sv-SE" sz="1200"/>
              <a:pPr/>
              <a:t>8</a:t>
            </a:fld>
            <a:endParaRPr lang="en-GB" altLang="sv-SE" sz="1200"/>
          </a:p>
        </p:txBody>
      </p:sp>
      <p:sp>
        <p:nvSpPr>
          <p:cNvPr id="260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1725899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E011B64A-3B31-45F5-8613-28C8AC171D6E}" type="slidenum">
              <a:rPr lang="en-GB" altLang="sv-SE" sz="1200"/>
              <a:pPr/>
              <a:t>9</a:t>
            </a:fld>
            <a:endParaRPr lang="en-GB" altLang="sv-SE" sz="1200"/>
          </a:p>
        </p:txBody>
      </p:sp>
      <p:sp>
        <p:nvSpPr>
          <p:cNvPr id="261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1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984339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AFCB70-1BDA-458F-84B9-708F642096AB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0649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C02E4-70FB-4D33-B8E5-76E42ACDEDC0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73031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651C3-B8D5-49F2-987C-9266CF9087AD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27156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40EE6-ED08-4873-AB8F-96D5C3257AA1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02167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E13EA-9021-4100-B130-BA32C74312D7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19980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3D31ED-F6F4-417D-B731-382B1871337A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41814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DE0490-5F2D-42EE-AADA-D30722F835AA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169061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36D366-8612-428B-A56D-7A3F907A11DD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11617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3C9AF7-A0EB-4BE3-8CCA-82B4F8B5C81C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305861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E50DE-16A4-4C20-97DB-C5D870E9DC91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37823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6F929-4E48-402E-A437-7D97ABA0ED4E}" type="slidenum">
              <a:rPr lang="en-GB" altLang="fi-FI"/>
              <a:pPr/>
              <a:t>‹#›</a:t>
            </a:fld>
            <a:endParaRPr lang="en-GB" altLang="fi-FI"/>
          </a:p>
        </p:txBody>
      </p:sp>
    </p:spTree>
    <p:extLst>
      <p:ext uri="{BB962C8B-B14F-4D97-AF65-F5344CB8AC3E}">
        <p14:creationId xmlns:p14="http://schemas.microsoft.com/office/powerpoint/2010/main" val="294011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v-SE" smtClean="0"/>
              <a:t>Click to edit Master text styles</a:t>
            </a:r>
          </a:p>
          <a:p>
            <a:pPr lvl="1"/>
            <a:r>
              <a:rPr lang="en-GB" altLang="sv-SE" smtClean="0"/>
              <a:t>Second level</a:t>
            </a:r>
          </a:p>
          <a:p>
            <a:pPr lvl="2"/>
            <a:r>
              <a:rPr lang="en-GB" altLang="sv-SE" smtClean="0"/>
              <a:t>Third level</a:t>
            </a:r>
          </a:p>
          <a:p>
            <a:pPr lvl="3"/>
            <a:r>
              <a:rPr lang="en-GB" altLang="sv-SE" smtClean="0"/>
              <a:t>Fourth level</a:t>
            </a:r>
          </a:p>
          <a:p>
            <a:pPr lvl="4"/>
            <a:r>
              <a:rPr lang="en-GB" alt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AA9C9DE-5ED0-410B-8A3E-40DC2BAAA8A2}" type="slidenum">
              <a:rPr lang="en-GB" altLang="fi-FI"/>
              <a:pPr/>
              <a:t>‹#›</a:t>
            </a:fld>
            <a:endParaRPr lang="en-GB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981200"/>
          </a:xfrm>
        </p:spPr>
        <p:txBody>
          <a:bodyPr/>
          <a:lstStyle/>
          <a:p>
            <a:pPr algn="l" eaLnBrk="1" hangingPunct="1"/>
            <a:r>
              <a:rPr lang="en-GB" altLang="sv-SE" sz="3200" b="1" smtClean="0">
                <a:solidFill>
                  <a:schemeClr val="accent1"/>
                </a:solidFill>
                <a:latin typeface="Arial" panose="020B0604020202020204" pitchFamily="34" charset="0"/>
              </a:rPr>
              <a:t>Ignaz Semmelweis</a:t>
            </a:r>
            <a:r>
              <a:rPr lang="en-GB" altLang="sv-SE" sz="3200" smtClean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sv-FI" altLang="sv-SE" sz="3200" smtClean="0">
                <a:solidFill>
                  <a:schemeClr val="accent1"/>
                </a:solidFill>
                <a:latin typeface="Arial" panose="020B0604020202020204" pitchFamily="34" charset="0"/>
              </a:rPr>
              <a:t>studerade orsaken till skillnaden i frekvensen av barns</a:t>
            </a:r>
            <a:r>
              <a:rPr lang="sv-FI" altLang="sv-SE" sz="3200" smtClean="0">
                <a:solidFill>
                  <a:schemeClr val="accent1"/>
                </a:solidFill>
              </a:rPr>
              <a:t>ä</a:t>
            </a:r>
            <a:r>
              <a:rPr lang="sv-FI" altLang="sv-SE" sz="3200" smtClean="0">
                <a:solidFill>
                  <a:schemeClr val="accent1"/>
                </a:solidFill>
                <a:latin typeface="Arial" panose="020B0604020202020204" pitchFamily="34" charset="0"/>
              </a:rPr>
              <a:t>ngsfeber (11% resp. 3 % </a:t>
            </a:r>
            <a:r>
              <a:rPr lang="sv-FI" altLang="sv-SE" sz="3200" smtClean="0">
                <a:solidFill>
                  <a:schemeClr val="accent1"/>
                </a:solidFill>
              </a:rPr>
              <a:t>å</a:t>
            </a:r>
            <a:r>
              <a:rPr lang="sv-FI" altLang="sv-SE" sz="3200" smtClean="0">
                <a:solidFill>
                  <a:schemeClr val="accent1"/>
                </a:solidFill>
                <a:latin typeface="Arial" panose="020B0604020202020204" pitchFamily="34" charset="0"/>
              </a:rPr>
              <a:t>r 1846).</a:t>
            </a:r>
            <a:endParaRPr lang="en-GB" altLang="sv-SE" sz="3200" smtClean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pic>
        <p:nvPicPr>
          <p:cNvPr id="3399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62200"/>
            <a:ext cx="6324600" cy="389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0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0882" name="Picture 2" descr="Brandtriangel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412875"/>
            <a:ext cx="4903787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Text Box 2"/>
          <p:cNvSpPr txBox="1">
            <a:spLocks noChangeArrowheads="1"/>
          </p:cNvSpPr>
          <p:nvPr/>
        </p:nvSpPr>
        <p:spPr bwMode="auto">
          <a:xfrm>
            <a:off x="609600" y="1219200"/>
            <a:ext cx="8077200" cy="326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dirty="0">
                <a:solidFill>
                  <a:srgbClr val="000066"/>
                </a:solidFill>
                <a:latin typeface="Arial" panose="020B0604020202020204" pitchFamily="34" charset="0"/>
              </a:rPr>
              <a:t>Kausalitet och sannolikhet/risker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FI" altLang="sv-SE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dirty="0">
                <a:solidFill>
                  <a:srgbClr val="0000CC"/>
                </a:solidFill>
                <a:latin typeface="Arial" panose="020B0604020202020204" pitchFamily="34" charset="0"/>
              </a:rPr>
              <a:t>Förorsakar tobaksrökning </a:t>
            </a:r>
            <a:r>
              <a:rPr lang="sv-FI" altLang="sv-SE" dirty="0" smtClean="0">
                <a:solidFill>
                  <a:srgbClr val="0000CC"/>
                </a:solidFill>
                <a:latin typeface="Arial" panose="020B0604020202020204" pitchFamily="34" charset="0"/>
              </a:rPr>
              <a:t>(enskilda </a:t>
            </a:r>
            <a:r>
              <a:rPr lang="sv-FI" altLang="sv-SE" dirty="0">
                <a:solidFill>
                  <a:srgbClr val="0000CC"/>
                </a:solidFill>
                <a:latin typeface="Arial" panose="020B0604020202020204" pitchFamily="34" charset="0"/>
              </a:rPr>
              <a:t>fall av) </a:t>
            </a:r>
            <a:r>
              <a:rPr lang="sv-FI" altLang="sv-SE" dirty="0" smtClean="0">
                <a:solidFill>
                  <a:srgbClr val="0000CC"/>
                </a:solidFill>
                <a:latin typeface="Arial" panose="020B0604020202020204" pitchFamily="34" charset="0"/>
              </a:rPr>
              <a:t>lungcancer?</a:t>
            </a:r>
            <a:endParaRPr lang="sv-FI" altLang="sv-SE" dirty="0">
              <a:solidFill>
                <a:srgbClr val="0000CC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dirty="0">
                <a:solidFill>
                  <a:srgbClr val="0000CC"/>
                </a:solidFill>
                <a:latin typeface="Arial" panose="020B0604020202020204" pitchFamily="34" charset="0"/>
              </a:rPr>
              <a:t>Förorsakar kärnkraftverk </a:t>
            </a:r>
            <a:r>
              <a:rPr lang="sv-FI" altLang="sv-SE" dirty="0" smtClean="0">
                <a:solidFill>
                  <a:srgbClr val="0000CC"/>
                </a:solidFill>
                <a:latin typeface="Arial" panose="020B0604020202020204" pitchFamily="34" charset="0"/>
              </a:rPr>
              <a:t>cancer?</a:t>
            </a:r>
            <a:endParaRPr lang="sv-FI" altLang="sv-SE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Text Box 2"/>
          <p:cNvSpPr txBox="1">
            <a:spLocks noChangeArrowheads="1"/>
          </p:cNvSpPr>
          <p:nvPr/>
        </p:nvSpPr>
        <p:spPr bwMode="auto">
          <a:xfrm>
            <a:off x="609600" y="1354138"/>
            <a:ext cx="7924800" cy="457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 b="1">
                <a:solidFill>
                  <a:schemeClr val="accent1"/>
                </a:solidFill>
                <a:latin typeface="Arial" panose="020B0604020202020204" pitchFamily="34" charset="0"/>
              </a:rPr>
              <a:t>Hypoteser </a:t>
            </a: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(enligt Carl Hempel)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sv-FI" altLang="sv-SE" sz="2800" b="1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Epidemiska luftföroreningar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Överbeläggning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Diet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Omild behandling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Medicinestuderanden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Präst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sv-FI" altLang="sv-SE" sz="2800">
                <a:solidFill>
                  <a:schemeClr val="accent1"/>
                </a:solidFill>
                <a:latin typeface="Arial" panose="020B0604020202020204" pitchFamily="34" charset="0"/>
              </a:rPr>
              <a:t>Förlossningsställning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v-FI" altLang="sv-SE" sz="28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Text Box 2"/>
          <p:cNvSpPr txBox="1">
            <a:spLocks noChangeArrowheads="1"/>
          </p:cNvSpPr>
          <p:nvPr/>
        </p:nvSpPr>
        <p:spPr bwMode="auto">
          <a:xfrm>
            <a:off x="368300" y="1597025"/>
            <a:ext cx="8380413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Hypotes 3</a:t>
            </a:r>
          </a:p>
          <a:p>
            <a:pPr eaLnBrk="1" hangingPunct="1">
              <a:buFontTx/>
              <a:buNone/>
            </a:pP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Skillnaden i diet förorsakar skillnaden i dödlighet.</a:t>
            </a:r>
          </a:p>
          <a:p>
            <a:pPr eaLnBrk="1" hangingPunct="1">
              <a:buFontTx/>
              <a:buNone/>
            </a:pPr>
            <a:endParaRPr lang="sv-SE" altLang="sv-SE" sz="280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SE" sz="2800">
                <a:solidFill>
                  <a:srgbClr val="3333CC"/>
                </a:solidFill>
                <a:latin typeface="Arial" panose="020B0604020202020204" pitchFamily="34" charset="0"/>
              </a:rPr>
              <a:t>Förutsägelse (deduktiv härledning, testimplikation)</a:t>
            </a:r>
          </a:p>
          <a:p>
            <a:pPr eaLnBrk="1" hangingPunct="1">
              <a:buFontTx/>
              <a:buNone/>
            </a:pP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Skillnaden i dödlighet minskar</a:t>
            </a:r>
            <a:r>
              <a:rPr lang="sv-SE" altLang="sv-SE" sz="280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om skillnaden i diet avskaffas.</a:t>
            </a:r>
            <a:endParaRPr lang="sv-FI" altLang="sv-SE" sz="280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0772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400">
                <a:solidFill>
                  <a:srgbClr val="000066"/>
                </a:solidFill>
                <a:latin typeface="Verdana" panose="020B0604030504040204" pitchFamily="34" charset="0"/>
              </a:rPr>
              <a:t>premiss 1</a:t>
            </a:r>
            <a:r>
              <a:rPr lang="sv-SE" altLang="sv-SE">
                <a:solidFill>
                  <a:srgbClr val="3333CC"/>
                </a:solidFill>
                <a:latin typeface="Verdana" panose="020B0604030504040204" pitchFamily="34" charset="0"/>
              </a:rPr>
              <a:t> 	Hypotes </a:t>
            </a:r>
            <a:r>
              <a:rPr lang="sv-SE" altLang="sv-SE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 Testimplikation</a:t>
            </a:r>
            <a:endParaRPr lang="sv-SE" altLang="sv-SE">
              <a:solidFill>
                <a:srgbClr val="3333CC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400">
                <a:solidFill>
                  <a:srgbClr val="000066"/>
                </a:solidFill>
                <a:latin typeface="Verdana" panose="020B0604030504040204" pitchFamily="34" charset="0"/>
              </a:rPr>
              <a:t>premiss 2</a:t>
            </a:r>
            <a:r>
              <a:rPr lang="sv-SE" altLang="sv-SE" sz="2400">
                <a:solidFill>
                  <a:schemeClr val="accent1"/>
                </a:solidFill>
                <a:latin typeface="Verdana" panose="020B0604030504040204" pitchFamily="34" charset="0"/>
              </a:rPr>
              <a:t>	 </a:t>
            </a:r>
            <a:r>
              <a:rPr lang="sv-SE" altLang="sv-SE" sz="2400" b="1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2400">
                <a:solidFill>
                  <a:srgbClr val="000099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 </a:t>
            </a:r>
            <a:r>
              <a:rPr lang="sv-SE" altLang="sv-SE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Testimplikation</a:t>
            </a:r>
            <a:endParaRPr lang="sv-SE" altLang="sv-SE">
              <a:solidFill>
                <a:srgbClr val="3333CC"/>
              </a:solidFill>
              <a:latin typeface="Verdan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sv-SE" sz="2400">
              <a:solidFill>
                <a:srgbClr val="000099"/>
              </a:solidFill>
              <a:latin typeface="Verdana" panose="020B0604030504040204" pitchFamily="34" charset="0"/>
              <a:sym typeface="Symbol" panose="05050102010706020507" pitchFamily="18" charset="2"/>
            </a:endParaRPr>
          </a:p>
        </p:txBody>
      </p:sp>
      <p:sp>
        <p:nvSpPr>
          <p:cNvPr id="346115" name="Line 3"/>
          <p:cNvSpPr>
            <a:spLocks noChangeShapeType="1"/>
          </p:cNvSpPr>
          <p:nvPr/>
        </p:nvSpPr>
        <p:spPr bwMode="auto">
          <a:xfrm>
            <a:off x="2428875" y="2133600"/>
            <a:ext cx="5181600" cy="0"/>
          </a:xfrm>
          <a:prstGeom prst="line">
            <a:avLst/>
          </a:prstGeom>
          <a:noFill/>
          <a:ln w="25400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533400" y="2362200"/>
            <a:ext cx="807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400">
                <a:solidFill>
                  <a:srgbClr val="000066"/>
                </a:solidFill>
                <a:latin typeface="Verdana" panose="020B0604030504040204" pitchFamily="34" charset="0"/>
              </a:rPr>
              <a:t>slutsats	 </a:t>
            </a:r>
            <a:r>
              <a:rPr lang="sv-SE" altLang="sv-SE" sz="2400" b="1">
                <a:solidFill>
                  <a:srgbClr val="3333CC"/>
                </a:solidFill>
                <a:latin typeface="Verdana" panose="020B0604030504040204" pitchFamily="34" charset="0"/>
                <a:sym typeface="Symbol" panose="05050102010706020507" pitchFamily="18" charset="2"/>
              </a:rPr>
              <a:t></a:t>
            </a:r>
            <a:r>
              <a:rPr lang="sv-SE" altLang="sv-SE" sz="2400">
                <a:solidFill>
                  <a:srgbClr val="000066"/>
                </a:solidFill>
                <a:latin typeface="Verdana" panose="020B0604030504040204" pitchFamily="34" charset="0"/>
              </a:rPr>
              <a:t> </a:t>
            </a:r>
            <a:r>
              <a:rPr lang="sv-SE" altLang="sv-SE">
                <a:solidFill>
                  <a:srgbClr val="3333CC"/>
                </a:solidFill>
                <a:latin typeface="Verdana" panose="020B0604030504040204" pitchFamily="34" charset="0"/>
              </a:rPr>
              <a:t>Hypotes</a:t>
            </a:r>
            <a:endParaRPr lang="en-GB" altLang="sv-SE">
              <a:solidFill>
                <a:srgbClr val="3333CC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4" grpId="0" build="p" autoUpdateAnimBg="0"/>
      <p:bldP spid="346115" grpId="0" animBg="1"/>
      <p:bldP spid="34611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Text Box 2"/>
          <p:cNvSpPr txBox="1">
            <a:spLocks noChangeArrowheads="1"/>
          </p:cNvSpPr>
          <p:nvPr/>
        </p:nvSpPr>
        <p:spPr bwMode="auto">
          <a:xfrm>
            <a:off x="419100" y="228600"/>
            <a:ext cx="83058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Om skillnaden i diet förorsakar skillnaden i dödlighet, så minskar skillnaden i dödlighet om skillnaden i diet avskaffas.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Skillnaden i dödlighet minskar inte fast skillnaden i diet avskaffas.</a:t>
            </a:r>
            <a:endParaRPr lang="en-GB" altLang="sv-SE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48163" name="Line 3"/>
          <p:cNvSpPr>
            <a:spLocks noChangeShapeType="1"/>
          </p:cNvSpPr>
          <p:nvPr/>
        </p:nvSpPr>
        <p:spPr bwMode="auto">
          <a:xfrm>
            <a:off x="457200" y="3421063"/>
            <a:ext cx="8229600" cy="793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48164" name="Rectangle 4"/>
          <p:cNvSpPr>
            <a:spLocks noChangeArrowheads="1"/>
          </p:cNvSpPr>
          <p:nvPr/>
        </p:nvSpPr>
        <p:spPr bwMode="auto">
          <a:xfrm>
            <a:off x="457200" y="36576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Skillnaden i diet förorsakar inte skillnaden i dödlighet.</a:t>
            </a:r>
            <a:endParaRPr lang="en-GB" altLang="sv-SE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2" grpId="0" build="p" autoUpdateAnimBg="0"/>
      <p:bldP spid="348163" grpId="0" animBg="1"/>
      <p:bldP spid="34816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Text Box 2"/>
          <p:cNvSpPr txBox="1">
            <a:spLocks noChangeArrowheads="1"/>
          </p:cNvSpPr>
          <p:nvPr/>
        </p:nvSpPr>
        <p:spPr bwMode="auto">
          <a:xfrm>
            <a:off x="368300" y="1597025"/>
            <a:ext cx="8380413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Ny hypotes</a:t>
            </a:r>
          </a:p>
          <a:p>
            <a:pPr eaLnBrk="1" hangingPunct="1">
              <a:buFontTx/>
              <a:buNone/>
            </a:pP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Likämne förorsakar skillnaden i dödlighet.</a:t>
            </a:r>
          </a:p>
          <a:p>
            <a:pPr eaLnBrk="1" hangingPunct="1">
              <a:buFontTx/>
              <a:buNone/>
            </a:pPr>
            <a:endParaRPr lang="sv-SE" altLang="sv-SE" sz="280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SE" sz="2800">
                <a:solidFill>
                  <a:srgbClr val="3333CC"/>
                </a:solidFill>
                <a:latin typeface="Arial" panose="020B0604020202020204" pitchFamily="34" charset="0"/>
              </a:rPr>
              <a:t>Förutsägelse</a:t>
            </a:r>
          </a:p>
          <a:p>
            <a:pPr eaLnBrk="1" hangingPunct="1">
              <a:buFontTx/>
              <a:buNone/>
            </a:pP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Om läkarna tvättar händerna, så minskar skillnaden i dödlighet</a:t>
            </a:r>
            <a:r>
              <a:rPr lang="sv-SE" altLang="sv-SE" sz="2800">
                <a:solidFill>
                  <a:srgbClr val="0000CC"/>
                </a:solidFill>
                <a:latin typeface="Arial" panose="020B0604020202020204" pitchFamily="34" charset="0"/>
              </a:rPr>
              <a:t> </a:t>
            </a:r>
            <a:r>
              <a:rPr lang="sv-SE" altLang="sv-SE" sz="2800">
                <a:solidFill>
                  <a:srgbClr val="000066"/>
                </a:solidFill>
                <a:latin typeface="Arial" panose="020B0604020202020204" pitchFamily="34" charset="0"/>
              </a:rPr>
              <a:t>.</a:t>
            </a:r>
            <a:endParaRPr lang="sv-FI" altLang="sv-SE" sz="2800">
              <a:solidFill>
                <a:srgbClr val="00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0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Text Box 2"/>
          <p:cNvSpPr txBox="1">
            <a:spLocks noChangeArrowheads="1"/>
          </p:cNvSpPr>
          <p:nvPr/>
        </p:nvSpPr>
        <p:spPr bwMode="auto">
          <a:xfrm>
            <a:off x="419100" y="228600"/>
            <a:ext cx="83058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Om likämne förorsakar skillnaden i dödlighet, så minskar skillnaden i dödlighet om läkarna tvättar händerna.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>
                <a:solidFill>
                  <a:srgbClr val="000066"/>
                </a:solidFill>
                <a:latin typeface="Verdana" panose="020B0604030504040204" pitchFamily="34" charset="0"/>
              </a:rPr>
              <a:t>Skillnaden i dödlighet minskar då läkarna tvättar händerna.</a:t>
            </a:r>
            <a:endParaRPr lang="en-GB" altLang="sv-SE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  <p:sp>
        <p:nvSpPr>
          <p:cNvPr id="352259" name="Line 3"/>
          <p:cNvSpPr>
            <a:spLocks noChangeShapeType="1"/>
          </p:cNvSpPr>
          <p:nvPr/>
        </p:nvSpPr>
        <p:spPr bwMode="auto">
          <a:xfrm>
            <a:off x="457200" y="3421063"/>
            <a:ext cx="8001000" cy="7937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52260" name="Rectangle 4"/>
          <p:cNvSpPr>
            <a:spLocks noChangeArrowheads="1"/>
          </p:cNvSpPr>
          <p:nvPr/>
        </p:nvSpPr>
        <p:spPr bwMode="auto">
          <a:xfrm>
            <a:off x="457200" y="3657600"/>
            <a:ext cx="830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b="1">
                <a:solidFill>
                  <a:srgbClr val="000066"/>
                </a:solidFill>
                <a:latin typeface="Verdana" panose="020B0604030504040204" pitchFamily="34" charset="0"/>
              </a:rPr>
              <a:t>?</a:t>
            </a:r>
            <a:endParaRPr lang="en-GB" altLang="sv-SE" b="1">
              <a:solidFill>
                <a:srgbClr val="000066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8" grpId="0" build="p" autoUpdateAnimBg="0"/>
      <p:bldP spid="352259" grpId="0" animBg="1"/>
      <p:bldP spid="35226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5715000" cy="1143000"/>
          </a:xfrm>
        </p:spPr>
        <p:txBody>
          <a:bodyPr/>
          <a:lstStyle/>
          <a:p>
            <a:pPr algn="l" eaLnBrk="1" hangingPunct="1"/>
            <a:r>
              <a:rPr lang="sv-SE" altLang="sv-SE" sz="3200" smtClean="0">
                <a:solidFill>
                  <a:srgbClr val="000099"/>
                </a:solidFill>
                <a:latin typeface="Verdana" panose="020B0604030504040204" pitchFamily="34" charset="0"/>
              </a:rPr>
              <a:t>Kausalitet</a:t>
            </a:r>
            <a:endParaRPr lang="en-GB" altLang="sv-SE" sz="3200" smtClean="0">
              <a:solidFill>
                <a:srgbClr val="000099"/>
              </a:solidFill>
              <a:latin typeface="Verdana" panose="020B0604030504040204" pitchFamily="34" charset="0"/>
            </a:endParaRPr>
          </a:p>
        </p:txBody>
      </p:sp>
      <p:sp>
        <p:nvSpPr>
          <p:cNvPr id="360451" name="Text Box 3"/>
          <p:cNvSpPr txBox="1">
            <a:spLocks noChangeArrowheads="1"/>
          </p:cNvSpPr>
          <p:nvPr/>
        </p:nvSpPr>
        <p:spPr bwMode="auto">
          <a:xfrm>
            <a:off x="609600" y="2133600"/>
            <a:ext cx="80772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Teorier, hypoteser och förklingar gäller ofta orsakssamband.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Vad är en orsak?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En orsak är en nödvändig del av ett komplex av villkor, vilka tillsammans är tillräckliga för verkan.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0" grpId="0" build="p" autoUpdateAnimBg="0"/>
      <p:bldP spid="36045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Text Box 2"/>
          <p:cNvSpPr txBox="1">
            <a:spLocks noChangeArrowheads="1"/>
          </p:cNvSpPr>
          <p:nvPr/>
        </p:nvSpPr>
        <p:spPr bwMode="auto">
          <a:xfrm>
            <a:off x="609600" y="2133600"/>
            <a:ext cx="80772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Med orsak syftar man sällan på självklara nödvändiga villkor: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Tyngdkraften anges inte som orsak till att ett flygplan störtat.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>
                <a:solidFill>
                  <a:srgbClr val="0000CC"/>
                </a:solidFill>
                <a:latin typeface="Arial" panose="020B0604020202020204" pitchFamily="34" charset="0"/>
              </a:rPr>
              <a:t>Tillgången på syre anges sällan som en orsak till en brand.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2498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22547</TotalTime>
  <Words>252</Words>
  <Application>Microsoft Office PowerPoint</Application>
  <PresentationFormat>Bildspel på skärmen (4:3)</PresentationFormat>
  <Paragraphs>53</Paragraphs>
  <Slides>11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Symbol</vt:lpstr>
      <vt:lpstr>Times New Roman</vt:lpstr>
      <vt:lpstr>Verdana</vt:lpstr>
      <vt:lpstr>Default Design</vt:lpstr>
      <vt:lpstr>Ignaz Semmelweis studerade orsaken till skillnaden i frekvensen av barnsängsfeber (11% resp. 3 % år 1846).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Kausalitet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Vetenskapsfilosofi</dc:title>
  <dc:creator>Ralf</dc:creator>
  <cp:lastModifiedBy>Ralf Wadenström</cp:lastModifiedBy>
  <cp:revision>526</cp:revision>
  <dcterms:created xsi:type="dcterms:W3CDTF">2008-10-30T16:16:53Z</dcterms:created>
  <dcterms:modified xsi:type="dcterms:W3CDTF">2014-04-22T20:12:03Z</dcterms:modified>
</cp:coreProperties>
</file>