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83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3E816-DBD4-4B1D-A8C7-4C6CDB3BF5BC}" type="datetimeFigureOut">
              <a:rPr lang="sv-FI" smtClean="0"/>
              <a:t>17-03-2016</a:t>
            </a:fld>
            <a:endParaRPr lang="sv-FI"/>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DC442-BE9E-4183-B4F7-3719AB82F264}" type="slidenum">
              <a:rPr lang="sv-FI" smtClean="0"/>
              <a:t>‹#›</a:t>
            </a:fld>
            <a:endParaRPr lang="sv-FI"/>
          </a:p>
        </p:txBody>
      </p:sp>
    </p:spTree>
    <p:extLst>
      <p:ext uri="{BB962C8B-B14F-4D97-AF65-F5344CB8AC3E}">
        <p14:creationId xmlns:p14="http://schemas.microsoft.com/office/powerpoint/2010/main" val="183837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10"/>
          </p:nvPr>
        </p:nvSpPr>
        <p:spPr/>
        <p:txBody>
          <a:bodyPr/>
          <a:lstStyle/>
          <a:p>
            <a:fld id="{BC39C7F6-CD1E-4BC4-84F7-8C4D680F30F1}" type="slidenum">
              <a:rPr lang="en-GB" altLang="fi-FI" smtClean="0"/>
              <a:pPr/>
              <a:t>2</a:t>
            </a:fld>
            <a:endParaRPr lang="en-GB" altLang="fi-FI"/>
          </a:p>
        </p:txBody>
      </p:sp>
    </p:spTree>
    <p:extLst>
      <p:ext uri="{BB962C8B-B14F-4D97-AF65-F5344CB8AC3E}">
        <p14:creationId xmlns:p14="http://schemas.microsoft.com/office/powerpoint/2010/main" val="365456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Platshållare för bildobjekt 1"/>
          <p:cNvSpPr>
            <a:spLocks noGrp="1" noRot="1" noChangeAspect="1" noTextEdit="1"/>
          </p:cNvSpPr>
          <p:nvPr>
            <p:ph type="sldImg"/>
          </p:nvPr>
        </p:nvSpPr>
        <p:spPr>
          <a:ln/>
        </p:spPr>
      </p:sp>
      <p:sp>
        <p:nvSpPr>
          <p:cNvPr id="19046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smtClean="0"/>
              <a:t>http://yle.fi/uutiset/tutkimus_d-vitamiinin_vajaus_voi_lyhentaa_elamaa/6543533</a:t>
            </a:r>
          </a:p>
        </p:txBody>
      </p:sp>
      <p:sp>
        <p:nvSpPr>
          <p:cNvPr id="190468"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FD74580B-BEF7-46F3-9CB9-0EE1BE512940}" type="slidenum">
              <a:rPr lang="en-GB" altLang="sv-SE" sz="1200"/>
              <a:pPr/>
              <a:t>17</a:t>
            </a:fld>
            <a:endParaRPr lang="en-GB" altLang="sv-SE" sz="1200"/>
          </a:p>
        </p:txBody>
      </p:sp>
    </p:spTree>
    <p:extLst>
      <p:ext uri="{BB962C8B-B14F-4D97-AF65-F5344CB8AC3E}">
        <p14:creationId xmlns:p14="http://schemas.microsoft.com/office/powerpoint/2010/main" val="1342438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Platshållare för bildobjekt 1"/>
          <p:cNvSpPr>
            <a:spLocks noGrp="1" noRot="1" noChangeAspect="1" noTextEdit="1"/>
          </p:cNvSpPr>
          <p:nvPr>
            <p:ph type="sldImg"/>
          </p:nvPr>
        </p:nvSpPr>
        <p:spPr>
          <a:ln/>
        </p:spPr>
      </p:sp>
      <p:sp>
        <p:nvSpPr>
          <p:cNvPr id="191491"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FI" altLang="sv-SE" smtClean="0"/>
          </a:p>
        </p:txBody>
      </p:sp>
      <p:sp>
        <p:nvSpPr>
          <p:cNvPr id="191492"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49E7DB73-1178-44AF-84AC-FEB66446C296}" type="slidenum">
              <a:rPr lang="en-GB" altLang="sv-SE" sz="1200"/>
              <a:pPr/>
              <a:t>20</a:t>
            </a:fld>
            <a:endParaRPr lang="en-GB" altLang="sv-SE" sz="1200"/>
          </a:p>
        </p:txBody>
      </p:sp>
    </p:spTree>
    <p:extLst>
      <p:ext uri="{BB962C8B-B14F-4D97-AF65-F5344CB8AC3E}">
        <p14:creationId xmlns:p14="http://schemas.microsoft.com/office/powerpoint/2010/main" val="1777887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5081D534-A339-43A5-ADBD-9EC070B8A126}" type="slidenum">
              <a:rPr lang="en-GB" altLang="sv-SE" sz="1200"/>
              <a:pPr/>
              <a:t>21</a:t>
            </a:fld>
            <a:endParaRPr lang="en-GB" altLang="sv-SE" sz="1200"/>
          </a:p>
        </p:txBody>
      </p:sp>
      <p:sp>
        <p:nvSpPr>
          <p:cNvPr id="192515" name="Rectangle 2"/>
          <p:cNvSpPr>
            <a:spLocks noGrp="1" noRot="1" noChangeAspect="1" noChangeArrowheads="1" noTextEdit="1"/>
          </p:cNvSpPr>
          <p:nvPr>
            <p:ph type="sldImg"/>
          </p:nvPr>
        </p:nvSpPr>
        <p:spPr>
          <a:solidFill>
            <a:srgbClr val="FFFFFF"/>
          </a:solidFill>
          <a:ln/>
        </p:spPr>
      </p:sp>
      <p:sp>
        <p:nvSpPr>
          <p:cNvPr id="192516" name="Rectangle 3"/>
          <p:cNvSpPr>
            <a:spLocks noGrp="1" noChangeArrowheads="1"/>
          </p:cNvSpPr>
          <p:nvPr>
            <p:ph type="body" idx="1"/>
          </p:nvPr>
        </p:nvSpPr>
        <p:spPr>
          <a:xfrm>
            <a:off x="679450" y="4716463"/>
            <a:ext cx="5438775" cy="4467225"/>
          </a:xfrm>
          <a:solidFill>
            <a:srgbClr val="FFFFFF"/>
          </a:solidFill>
          <a:ln>
            <a:solidFill>
              <a:srgbClr val="000000"/>
            </a:solidFill>
          </a:ln>
        </p:spPr>
        <p:txBody>
          <a:bodyPr/>
          <a:lstStyle/>
          <a:p>
            <a:pPr eaLnBrk="1" hangingPunct="1"/>
            <a:endParaRPr lang="sv-FI" altLang="sv-SE" smtClean="0"/>
          </a:p>
        </p:txBody>
      </p:sp>
    </p:spTree>
    <p:extLst>
      <p:ext uri="{BB962C8B-B14F-4D97-AF65-F5344CB8AC3E}">
        <p14:creationId xmlns:p14="http://schemas.microsoft.com/office/powerpoint/2010/main" val="1593473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E2EAB1D7-AA1F-41E2-A0B6-0286825B9975}" type="slidenum">
              <a:rPr lang="en-GB" altLang="sv-SE" sz="1200"/>
              <a:pPr/>
              <a:t>22</a:t>
            </a:fld>
            <a:endParaRPr lang="en-GB" altLang="sv-SE" sz="1200"/>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xfrm>
            <a:off x="679450" y="4716463"/>
            <a:ext cx="5438775" cy="4467225"/>
          </a:xfrm>
          <a:solidFill>
            <a:srgbClr val="FFFFFF"/>
          </a:solidFill>
          <a:ln>
            <a:solidFill>
              <a:srgbClr val="000000"/>
            </a:solidFill>
          </a:ln>
        </p:spPr>
        <p:txBody>
          <a:bodyPr/>
          <a:lstStyle/>
          <a:p>
            <a:pPr eaLnBrk="1" hangingPunct="1"/>
            <a:r>
              <a:rPr lang="sv-FI" altLang="sv-SE" smtClean="0"/>
              <a:t>humaniora</a:t>
            </a:r>
          </a:p>
        </p:txBody>
      </p:sp>
    </p:spTree>
    <p:extLst>
      <p:ext uri="{BB962C8B-B14F-4D97-AF65-F5344CB8AC3E}">
        <p14:creationId xmlns:p14="http://schemas.microsoft.com/office/powerpoint/2010/main" val="2171250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6DFFBE5C-5C33-4C6C-A1B8-4482423219ED}" type="slidenum">
              <a:rPr lang="en-GB" altLang="sv-SE" sz="1200"/>
              <a:pPr/>
              <a:t>23</a:t>
            </a:fld>
            <a:endParaRPr lang="en-GB" altLang="sv-SE" sz="1200"/>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xfrm>
            <a:off x="679450" y="4716463"/>
            <a:ext cx="5438775" cy="4467225"/>
          </a:xfrm>
          <a:solidFill>
            <a:srgbClr val="FFFFFF"/>
          </a:solidFill>
          <a:ln>
            <a:solidFill>
              <a:srgbClr val="000000"/>
            </a:solidFill>
          </a:ln>
        </p:spPr>
        <p:txBody>
          <a:bodyPr/>
          <a:lstStyle/>
          <a:p>
            <a:pPr eaLnBrk="1" hangingPunct="1"/>
            <a:endParaRPr lang="sv-FI" altLang="sv-SE" smtClean="0"/>
          </a:p>
        </p:txBody>
      </p:sp>
    </p:spTree>
    <p:extLst>
      <p:ext uri="{BB962C8B-B14F-4D97-AF65-F5344CB8AC3E}">
        <p14:creationId xmlns:p14="http://schemas.microsoft.com/office/powerpoint/2010/main" val="3926826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CBAD6AAA-FE76-429F-8397-85BDB50E0042}" type="slidenum">
              <a:rPr lang="en-GB" altLang="sv-SE" sz="1200"/>
              <a:pPr/>
              <a:t>24</a:t>
            </a:fld>
            <a:endParaRPr lang="en-GB" altLang="sv-SE" sz="1200"/>
          </a:p>
        </p:txBody>
      </p:sp>
      <p:sp>
        <p:nvSpPr>
          <p:cNvPr id="195587" name="Rectangle 2"/>
          <p:cNvSpPr>
            <a:spLocks noGrp="1" noRot="1" noChangeAspect="1" noChangeArrowheads="1" noTextEdit="1"/>
          </p:cNvSpPr>
          <p:nvPr>
            <p:ph type="sldImg"/>
          </p:nvPr>
        </p:nvSpPr>
        <p:spPr>
          <a:solidFill>
            <a:srgbClr val="FFFFFF"/>
          </a:solidFill>
          <a:ln/>
        </p:spPr>
      </p:sp>
      <p:sp>
        <p:nvSpPr>
          <p:cNvPr id="195588" name="Rectangle 3"/>
          <p:cNvSpPr>
            <a:spLocks noGrp="1" noChangeArrowheads="1"/>
          </p:cNvSpPr>
          <p:nvPr>
            <p:ph type="body" idx="1"/>
          </p:nvPr>
        </p:nvSpPr>
        <p:spPr>
          <a:xfrm>
            <a:off x="679450" y="4716463"/>
            <a:ext cx="5438775" cy="4467225"/>
          </a:xfrm>
          <a:solidFill>
            <a:srgbClr val="FFFFFF"/>
          </a:solidFill>
          <a:ln>
            <a:solidFill>
              <a:srgbClr val="000000"/>
            </a:solidFill>
          </a:ln>
        </p:spPr>
        <p:txBody>
          <a:bodyPr/>
          <a:lstStyle/>
          <a:p>
            <a:pPr eaLnBrk="1" hangingPunct="1"/>
            <a:endParaRPr lang="sv-FI" altLang="sv-SE" smtClean="0"/>
          </a:p>
        </p:txBody>
      </p:sp>
    </p:spTree>
    <p:extLst>
      <p:ext uri="{BB962C8B-B14F-4D97-AF65-F5344CB8AC3E}">
        <p14:creationId xmlns:p14="http://schemas.microsoft.com/office/powerpoint/2010/main" val="1154247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5FF47617-4F28-4776-96B6-B325459FA56F}" type="slidenum">
              <a:rPr lang="en-GB" altLang="sv-SE" sz="1200"/>
              <a:pPr/>
              <a:t>25</a:t>
            </a:fld>
            <a:endParaRPr lang="en-GB" altLang="sv-SE" sz="1200"/>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xfrm>
            <a:off x="679450" y="4716463"/>
            <a:ext cx="5438775" cy="4467225"/>
          </a:xfrm>
          <a:solidFill>
            <a:srgbClr val="FFFFFF"/>
          </a:solidFill>
          <a:ln>
            <a:solidFill>
              <a:srgbClr val="000000"/>
            </a:solidFill>
          </a:ln>
        </p:spPr>
        <p:txBody>
          <a:bodyPr/>
          <a:lstStyle/>
          <a:p>
            <a:pPr eaLnBrk="1" hangingPunct="1"/>
            <a:endParaRPr lang="sv-FI" altLang="sv-SE" smtClean="0"/>
          </a:p>
        </p:txBody>
      </p:sp>
    </p:spTree>
    <p:extLst>
      <p:ext uri="{BB962C8B-B14F-4D97-AF65-F5344CB8AC3E}">
        <p14:creationId xmlns:p14="http://schemas.microsoft.com/office/powerpoint/2010/main" val="1753207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81ED6B84-861B-43F9-AAE8-AC850B8B5BBD}" type="slidenum">
              <a:rPr lang="en-GB" altLang="sv-SE" sz="1200"/>
              <a:pPr/>
              <a:t>26</a:t>
            </a:fld>
            <a:endParaRPr lang="en-GB" altLang="sv-SE" sz="1200"/>
          </a:p>
        </p:txBody>
      </p:sp>
      <p:sp>
        <p:nvSpPr>
          <p:cNvPr id="197635" name="Rectangle 2"/>
          <p:cNvSpPr>
            <a:spLocks noGrp="1" noRot="1" noChangeAspect="1" noChangeArrowheads="1" noTextEdit="1"/>
          </p:cNvSpPr>
          <p:nvPr>
            <p:ph type="sldImg"/>
          </p:nvPr>
        </p:nvSpPr>
        <p:spPr>
          <a:solidFill>
            <a:srgbClr val="FFFFFF"/>
          </a:solidFill>
          <a:ln/>
        </p:spPr>
      </p:sp>
      <p:sp>
        <p:nvSpPr>
          <p:cNvPr id="197636" name="Rectangle 3"/>
          <p:cNvSpPr>
            <a:spLocks noGrp="1" noChangeArrowheads="1"/>
          </p:cNvSpPr>
          <p:nvPr>
            <p:ph type="body" idx="1"/>
          </p:nvPr>
        </p:nvSpPr>
        <p:spPr>
          <a:xfrm>
            <a:off x="679450" y="4716463"/>
            <a:ext cx="5438775" cy="4467225"/>
          </a:xfrm>
          <a:solidFill>
            <a:srgbClr val="FFFFFF"/>
          </a:solidFill>
          <a:ln>
            <a:solidFill>
              <a:srgbClr val="000000"/>
            </a:solidFill>
          </a:ln>
        </p:spPr>
        <p:txBody>
          <a:bodyPr/>
          <a:lstStyle/>
          <a:p>
            <a:pPr eaLnBrk="1" hangingPunct="1"/>
            <a:endParaRPr lang="sv-FI" altLang="sv-SE" smtClean="0"/>
          </a:p>
        </p:txBody>
      </p:sp>
    </p:spTree>
    <p:extLst>
      <p:ext uri="{BB962C8B-B14F-4D97-AF65-F5344CB8AC3E}">
        <p14:creationId xmlns:p14="http://schemas.microsoft.com/office/powerpoint/2010/main" val="3244992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D470187A-1917-4094-8448-E7F58DA8786C}" type="slidenum">
              <a:rPr lang="en-GB" altLang="sv-SE" sz="1200"/>
              <a:pPr/>
              <a:t>27</a:t>
            </a:fld>
            <a:endParaRPr lang="en-GB" altLang="sv-SE" sz="1200"/>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xfrm>
            <a:off x="679450" y="4716463"/>
            <a:ext cx="5438775" cy="4467225"/>
          </a:xfrm>
          <a:solidFill>
            <a:srgbClr val="FFFFFF"/>
          </a:solidFill>
          <a:ln>
            <a:solidFill>
              <a:srgbClr val="000000"/>
            </a:solidFill>
          </a:ln>
        </p:spPr>
        <p:txBody>
          <a:bodyPr/>
          <a:lstStyle/>
          <a:p>
            <a:pPr eaLnBrk="1" hangingPunct="1"/>
            <a:endParaRPr lang="sv-FI" altLang="sv-SE" smtClean="0"/>
          </a:p>
        </p:txBody>
      </p:sp>
    </p:spTree>
    <p:extLst>
      <p:ext uri="{BB962C8B-B14F-4D97-AF65-F5344CB8AC3E}">
        <p14:creationId xmlns:p14="http://schemas.microsoft.com/office/powerpoint/2010/main" val="187343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62AD5F39-7B90-455B-A913-443D65807CE7}" type="slidenum">
              <a:rPr lang="en-GB" altLang="sv-SE" sz="1200"/>
              <a:pPr/>
              <a:t>28</a:t>
            </a:fld>
            <a:endParaRPr lang="en-GB" altLang="sv-SE" sz="1200"/>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xfrm>
            <a:off x="679450" y="4716463"/>
            <a:ext cx="5438775" cy="4467225"/>
          </a:xfrm>
          <a:solidFill>
            <a:srgbClr val="FFFFFF"/>
          </a:solidFill>
          <a:ln>
            <a:solidFill>
              <a:srgbClr val="000000"/>
            </a:solidFill>
          </a:ln>
        </p:spPr>
        <p:txBody>
          <a:bodyPr/>
          <a:lstStyle/>
          <a:p>
            <a:pPr eaLnBrk="1" hangingPunct="1"/>
            <a:endParaRPr lang="sv-FI" altLang="sv-SE" smtClean="0"/>
          </a:p>
        </p:txBody>
      </p:sp>
    </p:spTree>
    <p:extLst>
      <p:ext uri="{BB962C8B-B14F-4D97-AF65-F5344CB8AC3E}">
        <p14:creationId xmlns:p14="http://schemas.microsoft.com/office/powerpoint/2010/main" val="93347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Platshållare för bildobjekt 1"/>
          <p:cNvSpPr>
            <a:spLocks noGrp="1" noRot="1" noChangeAspect="1" noTextEdit="1"/>
          </p:cNvSpPr>
          <p:nvPr>
            <p:ph type="sldImg"/>
          </p:nvPr>
        </p:nvSpPr>
        <p:spPr>
          <a:ln/>
        </p:spPr>
      </p:sp>
      <p:sp>
        <p:nvSpPr>
          <p:cNvPr id="183299"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FI" altLang="sv-SE" smtClean="0"/>
          </a:p>
        </p:txBody>
      </p:sp>
      <p:sp>
        <p:nvSpPr>
          <p:cNvPr id="183300"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5CA782A4-B40E-4A14-B2FA-B75AE071F508}" type="slidenum">
              <a:rPr lang="en-GB" altLang="sv-SE" sz="1200"/>
              <a:pPr/>
              <a:t>7</a:t>
            </a:fld>
            <a:endParaRPr lang="en-GB" altLang="sv-SE" sz="1200"/>
          </a:p>
        </p:txBody>
      </p:sp>
    </p:spTree>
    <p:extLst>
      <p:ext uri="{BB962C8B-B14F-4D97-AF65-F5344CB8AC3E}">
        <p14:creationId xmlns:p14="http://schemas.microsoft.com/office/powerpoint/2010/main" val="271152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Platshållare för bildobjekt 1"/>
          <p:cNvSpPr>
            <a:spLocks noGrp="1" noRot="1" noChangeAspect="1" noTextEdit="1"/>
          </p:cNvSpPr>
          <p:nvPr>
            <p:ph type="sldImg"/>
          </p:nvPr>
        </p:nvSpPr>
        <p:spPr>
          <a:ln/>
        </p:spPr>
      </p:sp>
      <p:sp>
        <p:nvSpPr>
          <p:cNvPr id="18432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FI" altLang="sv-SE" smtClean="0"/>
          </a:p>
        </p:txBody>
      </p:sp>
      <p:sp>
        <p:nvSpPr>
          <p:cNvPr id="18432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90D7D5E3-07C2-4566-9476-7ACC9D5EF6E7}" type="slidenum">
              <a:rPr lang="en-GB" altLang="sv-SE" sz="1200"/>
              <a:pPr/>
              <a:t>8</a:t>
            </a:fld>
            <a:endParaRPr lang="en-GB" altLang="sv-SE" sz="1200"/>
          </a:p>
        </p:txBody>
      </p:sp>
    </p:spTree>
    <p:extLst>
      <p:ext uri="{BB962C8B-B14F-4D97-AF65-F5344CB8AC3E}">
        <p14:creationId xmlns:p14="http://schemas.microsoft.com/office/powerpoint/2010/main" val="144089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Platshållare för bildobjekt 1"/>
          <p:cNvSpPr>
            <a:spLocks noGrp="1" noRot="1" noChangeAspect="1" noTextEdit="1"/>
          </p:cNvSpPr>
          <p:nvPr>
            <p:ph type="sldImg"/>
          </p:nvPr>
        </p:nvSpPr>
        <p:spPr>
          <a:ln/>
        </p:spPr>
      </p:sp>
      <p:sp>
        <p:nvSpPr>
          <p:cNvPr id="18534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FI" altLang="sv-SE" smtClean="0"/>
          </a:p>
        </p:txBody>
      </p:sp>
      <p:sp>
        <p:nvSpPr>
          <p:cNvPr id="185348"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E813BFE4-8306-47BB-A445-7BE3F4B3A132}" type="slidenum">
              <a:rPr lang="en-GB" altLang="sv-SE" sz="1200"/>
              <a:pPr/>
              <a:t>9</a:t>
            </a:fld>
            <a:endParaRPr lang="en-GB" altLang="sv-SE" sz="1200"/>
          </a:p>
        </p:txBody>
      </p:sp>
    </p:spTree>
    <p:extLst>
      <p:ext uri="{BB962C8B-B14F-4D97-AF65-F5344CB8AC3E}">
        <p14:creationId xmlns:p14="http://schemas.microsoft.com/office/powerpoint/2010/main" val="232829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Platshållare för bildobjekt 1"/>
          <p:cNvSpPr>
            <a:spLocks noGrp="1" noRot="1" noChangeAspect="1" noTextEdit="1"/>
          </p:cNvSpPr>
          <p:nvPr>
            <p:ph type="sldImg"/>
          </p:nvPr>
        </p:nvSpPr>
        <p:spPr>
          <a:ln/>
        </p:spPr>
      </p:sp>
      <p:sp>
        <p:nvSpPr>
          <p:cNvPr id="186371"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FI" altLang="sv-SE" smtClean="0"/>
              <a:t>http://arstechnica.com/science/2012/09/anti-gmo-researchers-used-science-publication-to-manipulate-the-press/</a:t>
            </a:r>
          </a:p>
        </p:txBody>
      </p:sp>
      <p:sp>
        <p:nvSpPr>
          <p:cNvPr id="186372"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2E1093F3-011C-43B8-BB6A-830C06DBAD23}" type="slidenum">
              <a:rPr lang="en-GB" altLang="sv-SE" sz="1200"/>
              <a:pPr/>
              <a:t>10</a:t>
            </a:fld>
            <a:endParaRPr lang="en-GB" altLang="sv-SE" sz="1200"/>
          </a:p>
        </p:txBody>
      </p:sp>
    </p:spTree>
    <p:extLst>
      <p:ext uri="{BB962C8B-B14F-4D97-AF65-F5344CB8AC3E}">
        <p14:creationId xmlns:p14="http://schemas.microsoft.com/office/powerpoint/2010/main" val="3183411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747450B9-4CD1-40DF-8E8D-20A9778E904C}" type="slidenum">
              <a:rPr lang="en-GB" altLang="sv-SE" sz="1200"/>
              <a:pPr/>
              <a:t>11</a:t>
            </a:fld>
            <a:endParaRPr lang="en-GB" altLang="sv-SE" sz="1200"/>
          </a:p>
        </p:txBody>
      </p:sp>
      <p:sp>
        <p:nvSpPr>
          <p:cNvPr id="187395" name="Rectangle 2"/>
          <p:cNvSpPr>
            <a:spLocks noGrp="1" noRot="1" noChangeAspect="1" noChangeArrowheads="1" noTextEdit="1"/>
          </p:cNvSpPr>
          <p:nvPr>
            <p:ph type="sldImg"/>
          </p:nvPr>
        </p:nvSpPr>
        <p:spPr>
          <a:solidFill>
            <a:srgbClr val="FFFFFF"/>
          </a:solidFill>
          <a:ln/>
        </p:spPr>
      </p:sp>
      <p:sp>
        <p:nvSpPr>
          <p:cNvPr id="187396" name="Rectangle 3"/>
          <p:cNvSpPr>
            <a:spLocks noGrp="1" noChangeArrowheads="1"/>
          </p:cNvSpPr>
          <p:nvPr>
            <p:ph type="body" idx="1"/>
          </p:nvPr>
        </p:nvSpPr>
        <p:spPr>
          <a:xfrm>
            <a:off x="679450" y="4716463"/>
            <a:ext cx="5438775" cy="4467225"/>
          </a:xfrm>
          <a:solidFill>
            <a:srgbClr val="FFFFFF"/>
          </a:solidFill>
          <a:ln>
            <a:solidFill>
              <a:srgbClr val="000000"/>
            </a:solidFill>
          </a:ln>
        </p:spPr>
        <p:txBody>
          <a:bodyPr/>
          <a:lstStyle/>
          <a:p>
            <a:pPr eaLnBrk="1" hangingPunct="1"/>
            <a:endParaRPr lang="sv-SE" altLang="sv-SE" dirty="0" smtClean="0">
              <a:latin typeface="Times" panose="02020603050405020304" pitchFamily="18" charset="0"/>
            </a:endParaRPr>
          </a:p>
          <a:p>
            <a:pPr eaLnBrk="1" hangingPunct="1"/>
            <a:endParaRPr lang="sv-FI" altLang="sv-SE" dirty="0" smtClean="0"/>
          </a:p>
        </p:txBody>
      </p:sp>
    </p:spTree>
    <p:extLst>
      <p:ext uri="{BB962C8B-B14F-4D97-AF65-F5344CB8AC3E}">
        <p14:creationId xmlns:p14="http://schemas.microsoft.com/office/powerpoint/2010/main" val="403054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FI" altLang="sv-SE" smtClean="0"/>
              <a:t>Populärvetenskapliga tidskrifter </a:t>
            </a:r>
          </a:p>
        </p:txBody>
      </p:sp>
    </p:spTree>
    <p:extLst>
      <p:ext uri="{BB962C8B-B14F-4D97-AF65-F5344CB8AC3E}">
        <p14:creationId xmlns:p14="http://schemas.microsoft.com/office/powerpoint/2010/main" val="294411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Platshållare för bildobjekt 1"/>
          <p:cNvSpPr>
            <a:spLocks noGrp="1" noRot="1" noChangeAspect="1" noTextEdit="1"/>
          </p:cNvSpPr>
          <p:nvPr>
            <p:ph type="sldImg"/>
          </p:nvPr>
        </p:nvSpPr>
        <p:spPr>
          <a:ln/>
        </p:spPr>
      </p:sp>
      <p:sp>
        <p:nvSpPr>
          <p:cNvPr id="18944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FI" altLang="sv-SE" smtClean="0"/>
              <a:t>Hbl</a:t>
            </a:r>
            <a:endParaRPr lang="sv-SE" altLang="sv-SE" smtClean="0"/>
          </a:p>
        </p:txBody>
      </p:sp>
      <p:sp>
        <p:nvSpPr>
          <p:cNvPr id="18944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F941A262-BB7F-4A17-BA36-A0BC3E075B17}" type="slidenum">
              <a:rPr lang="en-GB" altLang="sv-SE" sz="1200"/>
              <a:pPr/>
              <a:t>13</a:t>
            </a:fld>
            <a:endParaRPr lang="en-GB" altLang="sv-SE" sz="1200"/>
          </a:p>
        </p:txBody>
      </p:sp>
    </p:spTree>
    <p:extLst>
      <p:ext uri="{BB962C8B-B14F-4D97-AF65-F5344CB8AC3E}">
        <p14:creationId xmlns:p14="http://schemas.microsoft.com/office/powerpoint/2010/main" val="183028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10"/>
          </p:nvPr>
        </p:nvSpPr>
        <p:spPr/>
        <p:txBody>
          <a:bodyPr/>
          <a:lstStyle/>
          <a:p>
            <a:fld id="{BC39C7F6-CD1E-4BC4-84F7-8C4D680F30F1}" type="slidenum">
              <a:rPr lang="en-GB" altLang="fi-FI" smtClean="0"/>
              <a:pPr/>
              <a:t>16</a:t>
            </a:fld>
            <a:endParaRPr lang="en-GB" altLang="fi-FI"/>
          </a:p>
        </p:txBody>
      </p:sp>
    </p:spTree>
    <p:extLst>
      <p:ext uri="{BB962C8B-B14F-4D97-AF65-F5344CB8AC3E}">
        <p14:creationId xmlns:p14="http://schemas.microsoft.com/office/powerpoint/2010/main" val="3394734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FI"/>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FI"/>
          </a:p>
        </p:txBody>
      </p:sp>
      <p:sp>
        <p:nvSpPr>
          <p:cNvPr id="4" name="Platshållare för datum 3"/>
          <p:cNvSpPr>
            <a:spLocks noGrp="1"/>
          </p:cNvSpPr>
          <p:nvPr>
            <p:ph type="dt" sz="half" idx="10"/>
          </p:nvPr>
        </p:nvSpPr>
        <p:spPr/>
        <p:txBody>
          <a:bodyPr/>
          <a:lstStyle/>
          <a:p>
            <a:fld id="{78E5A6DB-18BA-4F27-8BA5-082165D79D6A}" type="datetimeFigureOut">
              <a:rPr lang="sv-FI" smtClean="0"/>
              <a:t>17-03-2016</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29A96833-91AD-439E-873B-EBCF00452BD7}" type="slidenum">
              <a:rPr lang="sv-FI" smtClean="0"/>
              <a:t>‹#›</a:t>
            </a:fld>
            <a:endParaRPr lang="sv-FI"/>
          </a:p>
        </p:txBody>
      </p:sp>
    </p:spTree>
    <p:extLst>
      <p:ext uri="{BB962C8B-B14F-4D97-AF65-F5344CB8AC3E}">
        <p14:creationId xmlns:p14="http://schemas.microsoft.com/office/powerpoint/2010/main" val="3225953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78E5A6DB-18BA-4F27-8BA5-082165D79D6A}" type="datetimeFigureOut">
              <a:rPr lang="sv-FI" smtClean="0"/>
              <a:t>17-03-2016</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29A96833-91AD-439E-873B-EBCF00452BD7}" type="slidenum">
              <a:rPr lang="sv-FI" smtClean="0"/>
              <a:t>‹#›</a:t>
            </a:fld>
            <a:endParaRPr lang="sv-FI"/>
          </a:p>
        </p:txBody>
      </p:sp>
    </p:spTree>
    <p:extLst>
      <p:ext uri="{BB962C8B-B14F-4D97-AF65-F5344CB8AC3E}">
        <p14:creationId xmlns:p14="http://schemas.microsoft.com/office/powerpoint/2010/main" val="285787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FI"/>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78E5A6DB-18BA-4F27-8BA5-082165D79D6A}" type="datetimeFigureOut">
              <a:rPr lang="sv-FI" smtClean="0"/>
              <a:t>17-03-2016</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29A96833-91AD-439E-873B-EBCF00452BD7}" type="slidenum">
              <a:rPr lang="sv-FI" smtClean="0"/>
              <a:t>‹#›</a:t>
            </a:fld>
            <a:endParaRPr lang="sv-FI"/>
          </a:p>
        </p:txBody>
      </p:sp>
    </p:spTree>
    <p:extLst>
      <p:ext uri="{BB962C8B-B14F-4D97-AF65-F5344CB8AC3E}">
        <p14:creationId xmlns:p14="http://schemas.microsoft.com/office/powerpoint/2010/main" val="167446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78E5A6DB-18BA-4F27-8BA5-082165D79D6A}" type="datetimeFigureOut">
              <a:rPr lang="sv-FI" smtClean="0"/>
              <a:t>17-03-2016</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29A96833-91AD-439E-873B-EBCF00452BD7}" type="slidenum">
              <a:rPr lang="sv-FI" smtClean="0"/>
              <a:t>‹#›</a:t>
            </a:fld>
            <a:endParaRPr lang="sv-FI"/>
          </a:p>
        </p:txBody>
      </p:sp>
    </p:spTree>
    <p:extLst>
      <p:ext uri="{BB962C8B-B14F-4D97-AF65-F5344CB8AC3E}">
        <p14:creationId xmlns:p14="http://schemas.microsoft.com/office/powerpoint/2010/main" val="131722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FI"/>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8E5A6DB-18BA-4F27-8BA5-082165D79D6A}" type="datetimeFigureOut">
              <a:rPr lang="sv-FI" smtClean="0"/>
              <a:t>17-03-2016</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29A96833-91AD-439E-873B-EBCF00452BD7}" type="slidenum">
              <a:rPr lang="sv-FI" smtClean="0"/>
              <a:t>‹#›</a:t>
            </a:fld>
            <a:endParaRPr lang="sv-FI"/>
          </a:p>
        </p:txBody>
      </p:sp>
    </p:spTree>
    <p:extLst>
      <p:ext uri="{BB962C8B-B14F-4D97-AF65-F5344CB8AC3E}">
        <p14:creationId xmlns:p14="http://schemas.microsoft.com/office/powerpoint/2010/main" val="177389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Platshållare för datum 4"/>
          <p:cNvSpPr>
            <a:spLocks noGrp="1"/>
          </p:cNvSpPr>
          <p:nvPr>
            <p:ph type="dt" sz="half" idx="10"/>
          </p:nvPr>
        </p:nvSpPr>
        <p:spPr/>
        <p:txBody>
          <a:bodyPr/>
          <a:lstStyle/>
          <a:p>
            <a:fld id="{78E5A6DB-18BA-4F27-8BA5-082165D79D6A}" type="datetimeFigureOut">
              <a:rPr lang="sv-FI" smtClean="0"/>
              <a:t>17-03-2016</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29A96833-91AD-439E-873B-EBCF00452BD7}" type="slidenum">
              <a:rPr lang="sv-FI" smtClean="0"/>
              <a:t>‹#›</a:t>
            </a:fld>
            <a:endParaRPr lang="sv-FI"/>
          </a:p>
        </p:txBody>
      </p:sp>
    </p:spTree>
    <p:extLst>
      <p:ext uri="{BB962C8B-B14F-4D97-AF65-F5344CB8AC3E}">
        <p14:creationId xmlns:p14="http://schemas.microsoft.com/office/powerpoint/2010/main" val="387372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FI"/>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7" name="Platshållare för datum 6"/>
          <p:cNvSpPr>
            <a:spLocks noGrp="1"/>
          </p:cNvSpPr>
          <p:nvPr>
            <p:ph type="dt" sz="half" idx="10"/>
          </p:nvPr>
        </p:nvSpPr>
        <p:spPr/>
        <p:txBody>
          <a:bodyPr/>
          <a:lstStyle/>
          <a:p>
            <a:fld id="{78E5A6DB-18BA-4F27-8BA5-082165D79D6A}" type="datetimeFigureOut">
              <a:rPr lang="sv-FI" smtClean="0"/>
              <a:t>17-03-2016</a:t>
            </a:fld>
            <a:endParaRPr lang="sv-FI"/>
          </a:p>
        </p:txBody>
      </p:sp>
      <p:sp>
        <p:nvSpPr>
          <p:cNvPr id="8" name="Platshållare för sidfot 7"/>
          <p:cNvSpPr>
            <a:spLocks noGrp="1"/>
          </p:cNvSpPr>
          <p:nvPr>
            <p:ph type="ftr" sz="quarter" idx="11"/>
          </p:nvPr>
        </p:nvSpPr>
        <p:spPr/>
        <p:txBody>
          <a:bodyPr/>
          <a:lstStyle/>
          <a:p>
            <a:endParaRPr lang="sv-FI"/>
          </a:p>
        </p:txBody>
      </p:sp>
      <p:sp>
        <p:nvSpPr>
          <p:cNvPr id="9" name="Platshållare för bildnummer 8"/>
          <p:cNvSpPr>
            <a:spLocks noGrp="1"/>
          </p:cNvSpPr>
          <p:nvPr>
            <p:ph type="sldNum" sz="quarter" idx="12"/>
          </p:nvPr>
        </p:nvSpPr>
        <p:spPr/>
        <p:txBody>
          <a:bodyPr/>
          <a:lstStyle/>
          <a:p>
            <a:fld id="{29A96833-91AD-439E-873B-EBCF00452BD7}" type="slidenum">
              <a:rPr lang="sv-FI" smtClean="0"/>
              <a:t>‹#›</a:t>
            </a:fld>
            <a:endParaRPr lang="sv-FI"/>
          </a:p>
        </p:txBody>
      </p:sp>
    </p:spTree>
    <p:extLst>
      <p:ext uri="{BB962C8B-B14F-4D97-AF65-F5344CB8AC3E}">
        <p14:creationId xmlns:p14="http://schemas.microsoft.com/office/powerpoint/2010/main" val="99112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datum 2"/>
          <p:cNvSpPr>
            <a:spLocks noGrp="1"/>
          </p:cNvSpPr>
          <p:nvPr>
            <p:ph type="dt" sz="half" idx="10"/>
          </p:nvPr>
        </p:nvSpPr>
        <p:spPr/>
        <p:txBody>
          <a:bodyPr/>
          <a:lstStyle/>
          <a:p>
            <a:fld id="{78E5A6DB-18BA-4F27-8BA5-082165D79D6A}" type="datetimeFigureOut">
              <a:rPr lang="sv-FI" smtClean="0"/>
              <a:t>17-03-2016</a:t>
            </a:fld>
            <a:endParaRPr lang="sv-FI"/>
          </a:p>
        </p:txBody>
      </p:sp>
      <p:sp>
        <p:nvSpPr>
          <p:cNvPr id="4" name="Platshållare för sidfot 3"/>
          <p:cNvSpPr>
            <a:spLocks noGrp="1"/>
          </p:cNvSpPr>
          <p:nvPr>
            <p:ph type="ftr" sz="quarter" idx="11"/>
          </p:nvPr>
        </p:nvSpPr>
        <p:spPr/>
        <p:txBody>
          <a:bodyPr/>
          <a:lstStyle/>
          <a:p>
            <a:endParaRPr lang="sv-FI"/>
          </a:p>
        </p:txBody>
      </p:sp>
      <p:sp>
        <p:nvSpPr>
          <p:cNvPr id="5" name="Platshållare för bildnummer 4"/>
          <p:cNvSpPr>
            <a:spLocks noGrp="1"/>
          </p:cNvSpPr>
          <p:nvPr>
            <p:ph type="sldNum" sz="quarter" idx="12"/>
          </p:nvPr>
        </p:nvSpPr>
        <p:spPr/>
        <p:txBody>
          <a:bodyPr/>
          <a:lstStyle/>
          <a:p>
            <a:fld id="{29A96833-91AD-439E-873B-EBCF00452BD7}" type="slidenum">
              <a:rPr lang="sv-FI" smtClean="0"/>
              <a:t>‹#›</a:t>
            </a:fld>
            <a:endParaRPr lang="sv-FI"/>
          </a:p>
        </p:txBody>
      </p:sp>
    </p:spTree>
    <p:extLst>
      <p:ext uri="{BB962C8B-B14F-4D97-AF65-F5344CB8AC3E}">
        <p14:creationId xmlns:p14="http://schemas.microsoft.com/office/powerpoint/2010/main" val="2895411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8E5A6DB-18BA-4F27-8BA5-082165D79D6A}" type="datetimeFigureOut">
              <a:rPr lang="sv-FI" smtClean="0"/>
              <a:t>17-03-2016</a:t>
            </a:fld>
            <a:endParaRPr lang="sv-FI"/>
          </a:p>
        </p:txBody>
      </p:sp>
      <p:sp>
        <p:nvSpPr>
          <p:cNvPr id="3" name="Platshållare för sidfot 2"/>
          <p:cNvSpPr>
            <a:spLocks noGrp="1"/>
          </p:cNvSpPr>
          <p:nvPr>
            <p:ph type="ftr" sz="quarter" idx="11"/>
          </p:nvPr>
        </p:nvSpPr>
        <p:spPr/>
        <p:txBody>
          <a:bodyPr/>
          <a:lstStyle/>
          <a:p>
            <a:endParaRPr lang="sv-FI"/>
          </a:p>
        </p:txBody>
      </p:sp>
      <p:sp>
        <p:nvSpPr>
          <p:cNvPr id="4" name="Platshållare för bildnummer 3"/>
          <p:cNvSpPr>
            <a:spLocks noGrp="1"/>
          </p:cNvSpPr>
          <p:nvPr>
            <p:ph type="sldNum" sz="quarter" idx="12"/>
          </p:nvPr>
        </p:nvSpPr>
        <p:spPr/>
        <p:txBody>
          <a:bodyPr/>
          <a:lstStyle/>
          <a:p>
            <a:fld id="{29A96833-91AD-439E-873B-EBCF00452BD7}" type="slidenum">
              <a:rPr lang="sv-FI" smtClean="0"/>
              <a:t>‹#›</a:t>
            </a:fld>
            <a:endParaRPr lang="sv-FI"/>
          </a:p>
        </p:txBody>
      </p:sp>
    </p:spTree>
    <p:extLst>
      <p:ext uri="{BB962C8B-B14F-4D97-AF65-F5344CB8AC3E}">
        <p14:creationId xmlns:p14="http://schemas.microsoft.com/office/powerpoint/2010/main" val="46501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FI"/>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8E5A6DB-18BA-4F27-8BA5-082165D79D6A}" type="datetimeFigureOut">
              <a:rPr lang="sv-FI" smtClean="0"/>
              <a:t>17-03-2016</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29A96833-91AD-439E-873B-EBCF00452BD7}" type="slidenum">
              <a:rPr lang="sv-FI" smtClean="0"/>
              <a:t>‹#›</a:t>
            </a:fld>
            <a:endParaRPr lang="sv-FI"/>
          </a:p>
        </p:txBody>
      </p:sp>
    </p:spTree>
    <p:extLst>
      <p:ext uri="{BB962C8B-B14F-4D97-AF65-F5344CB8AC3E}">
        <p14:creationId xmlns:p14="http://schemas.microsoft.com/office/powerpoint/2010/main" val="4247314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FI"/>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FI"/>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8E5A6DB-18BA-4F27-8BA5-082165D79D6A}" type="datetimeFigureOut">
              <a:rPr lang="sv-FI" smtClean="0"/>
              <a:t>17-03-2016</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29A96833-91AD-439E-873B-EBCF00452BD7}" type="slidenum">
              <a:rPr lang="sv-FI" smtClean="0"/>
              <a:t>‹#›</a:t>
            </a:fld>
            <a:endParaRPr lang="sv-FI"/>
          </a:p>
        </p:txBody>
      </p:sp>
    </p:spTree>
    <p:extLst>
      <p:ext uri="{BB962C8B-B14F-4D97-AF65-F5344CB8AC3E}">
        <p14:creationId xmlns:p14="http://schemas.microsoft.com/office/powerpoint/2010/main" val="333765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FI"/>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5A6DB-18BA-4F27-8BA5-082165D79D6A}" type="datetimeFigureOut">
              <a:rPr lang="sv-FI" smtClean="0"/>
              <a:t>17-03-2016</a:t>
            </a:fld>
            <a:endParaRPr lang="sv-FI"/>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FI"/>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96833-91AD-439E-873B-EBCF00452BD7}" type="slidenum">
              <a:rPr lang="sv-FI" smtClean="0"/>
              <a:t>‹#›</a:t>
            </a:fld>
            <a:endParaRPr lang="sv-FI"/>
          </a:p>
        </p:txBody>
      </p:sp>
    </p:spTree>
    <p:extLst>
      <p:ext uri="{BB962C8B-B14F-4D97-AF65-F5344CB8AC3E}">
        <p14:creationId xmlns:p14="http://schemas.microsoft.com/office/powerpoint/2010/main" val="3439679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enska.yle.fi/artikel/2012/10/25/d-vitaminpreparat-kan-vara-bluffprodukter"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arstechnica.com/science/2012/09/anti-gmo-researchers-used-science-publication-to-manipulate-the-pres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venska.yle.fi/artikel/2012/10/25/d-vitaminpreparat-dras-bort-fran-marknade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helsinki.fi/sv/universitet/fakulteter-och-enheter"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venska.yle.fi/artikel/2012/10/29/d-vitaminpreparat-tillbaka-pa-apotekshylla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enska.yle.fi/artikel/2012/11/16/larmrapport-om-d-vitamin-var-felakti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fi/url?sa=t&amp;rct=j&amp;q=&amp;esrc=s&amp;source=web&amp;cd=1&amp;cad=rja&amp;uact=8&amp;ved=0ahUKEwj0zZHuzcfLAhWDNJoKHUWdCa0QFggbMAA&amp;url=http://svenska.yle.fi/artikel/2012/12/19/d-vitaminpreparat-fick-gront-ljus&amp;usg=AFQjCNGIw-PhlpDZBN_3_GMmm_uHT3X_vg&amp;sig2=GBneZ-AdMA9iMlQwgM1pV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hs.fi/tiede/a1457930470309?jako=09200689e97d6c0b3e147b667cf669ec&amp;ref=tw-shar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3764" y="319089"/>
            <a:ext cx="5324475"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309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6675" y="619125"/>
            <a:ext cx="443865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884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Grp="1" noChangeArrowheads="1"/>
          </p:cNvSpPr>
          <p:nvPr>
            <p:ph type="subTitle" sz="half" idx="1"/>
          </p:nvPr>
        </p:nvSpPr>
        <p:spPr>
          <a:xfrm>
            <a:off x="2135188" y="404813"/>
            <a:ext cx="5257800" cy="685800"/>
          </a:xfrm>
        </p:spPr>
        <p:txBody>
          <a:bodyPr/>
          <a:lstStyle/>
          <a:p>
            <a:pPr algn="l" eaLnBrk="1" hangingPunct="1"/>
            <a:r>
              <a:rPr lang="sv-FI" altLang="sv-SE" smtClean="0">
                <a:solidFill>
                  <a:srgbClr val="3333CC"/>
                </a:solidFill>
                <a:latin typeface="Arial" panose="020B0604020202020204" pitchFamily="34" charset="0"/>
              </a:rPr>
              <a:t>Publicering</a:t>
            </a:r>
          </a:p>
        </p:txBody>
      </p:sp>
      <p:sp>
        <p:nvSpPr>
          <p:cNvPr id="194563" name="Text Box 3"/>
          <p:cNvSpPr txBox="1">
            <a:spLocks noChangeArrowheads="1"/>
          </p:cNvSpPr>
          <p:nvPr/>
        </p:nvSpPr>
        <p:spPr bwMode="auto">
          <a:xfrm>
            <a:off x="2130892" y="931864"/>
            <a:ext cx="5616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sv-FI" altLang="sv-SE" sz="2800" dirty="0">
                <a:solidFill>
                  <a:srgbClr val="3333CC"/>
                </a:solidFill>
                <a:latin typeface="Arial" panose="020B0604020202020204" pitchFamily="34" charset="0"/>
              </a:rPr>
              <a:t>(fack)vetenskapliga tidskrifter</a:t>
            </a:r>
          </a:p>
        </p:txBody>
      </p:sp>
      <p:sp>
        <p:nvSpPr>
          <p:cNvPr id="15367" name="Rectangle 7"/>
          <p:cNvSpPr>
            <a:spLocks noChangeArrowheads="1"/>
          </p:cNvSpPr>
          <p:nvPr/>
        </p:nvSpPr>
        <p:spPr bwMode="auto">
          <a:xfrm>
            <a:off x="2130891" y="1469051"/>
            <a:ext cx="5327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sv-SE" altLang="sv-SE" sz="2800" i="1" dirty="0">
                <a:solidFill>
                  <a:srgbClr val="3333CC"/>
                </a:solidFill>
                <a:latin typeface="Arial" panose="020B0604020202020204" pitchFamily="34" charset="0"/>
              </a:rPr>
              <a:t>- använder </a:t>
            </a:r>
            <a:r>
              <a:rPr lang="sv-SE" altLang="sv-SE" sz="2800" i="1" dirty="0" err="1">
                <a:solidFill>
                  <a:srgbClr val="3333CC"/>
                </a:solidFill>
                <a:latin typeface="Arial" panose="020B0604020202020204" pitchFamily="34" charset="0"/>
              </a:rPr>
              <a:t>peer</a:t>
            </a:r>
            <a:r>
              <a:rPr lang="sv-SE" altLang="sv-SE" sz="2800" i="1" dirty="0">
                <a:solidFill>
                  <a:srgbClr val="3333CC"/>
                </a:solidFill>
                <a:latin typeface="Arial" panose="020B0604020202020204" pitchFamily="34" charset="0"/>
              </a:rPr>
              <a:t> </a:t>
            </a:r>
            <a:r>
              <a:rPr lang="sv-SE" altLang="sv-SE" sz="2800" i="1" dirty="0" err="1">
                <a:solidFill>
                  <a:srgbClr val="3333CC"/>
                </a:solidFill>
                <a:latin typeface="Arial" panose="020B0604020202020204" pitchFamily="34" charset="0"/>
              </a:rPr>
              <a:t>review</a:t>
            </a:r>
            <a:r>
              <a:rPr lang="sv-SE" altLang="sv-SE" sz="2800" i="1" dirty="0">
                <a:solidFill>
                  <a:srgbClr val="3333CC"/>
                </a:solidFill>
                <a:latin typeface="Arial" panose="020B0604020202020204" pitchFamily="34" charset="0"/>
              </a:rPr>
              <a:t> </a:t>
            </a:r>
            <a:r>
              <a:rPr lang="sv-SE" altLang="sv-SE" sz="2800" dirty="0">
                <a:solidFill>
                  <a:srgbClr val="3333CC"/>
                </a:solidFill>
                <a:latin typeface="Arial" panose="020B0604020202020204" pitchFamily="34" charset="0"/>
              </a:rPr>
              <a:t>(kollegial </a:t>
            </a:r>
            <a:r>
              <a:rPr lang="sv-SE" altLang="sv-SE" sz="2800" dirty="0">
                <a:solidFill>
                  <a:srgbClr val="3333CC"/>
                </a:solidFill>
                <a:latin typeface="Arial" panose="020B0604020202020204" pitchFamily="34" charset="0"/>
              </a:rPr>
              <a:t>granskning, referentgranskning)</a:t>
            </a:r>
            <a:endParaRPr lang="sv-FI" altLang="sv-SE" sz="2800" dirty="0">
              <a:solidFill>
                <a:srgbClr val="3333CC"/>
              </a:solidFill>
              <a:latin typeface="Arial" panose="020B0604020202020204" pitchFamily="34" charset="0"/>
            </a:endParaRPr>
          </a:p>
        </p:txBody>
      </p:sp>
      <p:sp>
        <p:nvSpPr>
          <p:cNvPr id="24584" name="Text Box 8"/>
          <p:cNvSpPr txBox="1">
            <a:spLocks noChangeArrowheads="1"/>
          </p:cNvSpPr>
          <p:nvPr/>
        </p:nvSpPr>
        <p:spPr bwMode="auto">
          <a:xfrm>
            <a:off x="2130892" y="3112404"/>
            <a:ext cx="5761037"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30000"/>
              </a:spcBef>
              <a:buFontTx/>
              <a:buNone/>
            </a:pPr>
            <a:r>
              <a:rPr lang="sv-SE" altLang="sv-SE" sz="2200" b="1" dirty="0"/>
              <a:t>”</a:t>
            </a:r>
            <a:r>
              <a:rPr lang="sv-SE" altLang="sv-SE" sz="2200" dirty="0"/>
              <a:t>Rubriken har karaktär av syltburksetikett och syftar till att entydigt meddela innehållet. Den följs av en sammanfattning som på forskarjargong kallas abstract. Själva artikeltexten inleds med problemets art och omfattning, samt redovisar bakomliggande teori och tidigare forskning. Därefter beskrivs och motiveras val av metoder för datafångst och analys.</a:t>
            </a:r>
            <a:r>
              <a:rPr lang="sv-SE" altLang="sv-SE" sz="2200" b="1" dirty="0"/>
              <a:t>”</a:t>
            </a:r>
            <a:r>
              <a:rPr lang="sv-SE" altLang="sv-SE" sz="2200" dirty="0"/>
              <a:t> </a:t>
            </a:r>
          </a:p>
          <a:p>
            <a:pPr eaLnBrk="1" hangingPunct="1">
              <a:spcBef>
                <a:spcPct val="30000"/>
              </a:spcBef>
              <a:buFontTx/>
              <a:buNone/>
            </a:pPr>
            <a:r>
              <a:rPr lang="sv-SE" altLang="sv-SE" sz="2200" dirty="0"/>
              <a:t>(Forskning &amp; Framsteg)</a:t>
            </a:r>
            <a:endParaRPr lang="sv-FI" altLang="sv-SE" sz="2200" dirty="0"/>
          </a:p>
        </p:txBody>
      </p:sp>
      <p:pic>
        <p:nvPicPr>
          <p:cNvPr id="2" name="Bildobjekt 1"/>
          <p:cNvPicPr>
            <a:picLocks noChangeAspect="1"/>
          </p:cNvPicPr>
          <p:nvPr/>
        </p:nvPicPr>
        <p:blipFill>
          <a:blip r:embed="rId3"/>
          <a:stretch>
            <a:fillRect/>
          </a:stretch>
        </p:blipFill>
        <p:spPr>
          <a:xfrm>
            <a:off x="8112126" y="846592"/>
            <a:ext cx="1746795" cy="2294125"/>
          </a:xfrm>
          <a:prstGeom prst="rect">
            <a:avLst/>
          </a:prstGeom>
        </p:spPr>
      </p:pic>
      <p:pic>
        <p:nvPicPr>
          <p:cNvPr id="3" name="Bildobjekt 2"/>
          <p:cNvPicPr>
            <a:picLocks noChangeAspect="1"/>
          </p:cNvPicPr>
          <p:nvPr/>
        </p:nvPicPr>
        <p:blipFill>
          <a:blip r:embed="rId4"/>
          <a:stretch>
            <a:fillRect/>
          </a:stretch>
        </p:blipFill>
        <p:spPr>
          <a:xfrm>
            <a:off x="8112125" y="3837781"/>
            <a:ext cx="1746794" cy="2221357"/>
          </a:xfrm>
          <a:prstGeom prst="rect">
            <a:avLst/>
          </a:prstGeom>
        </p:spPr>
      </p:pic>
    </p:spTree>
    <p:extLst>
      <p:ext uri="{BB962C8B-B14F-4D97-AF65-F5344CB8AC3E}">
        <p14:creationId xmlns:p14="http://schemas.microsoft.com/office/powerpoint/2010/main" val="3483661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6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4">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build="p"/>
      <p:bldP spid="194563" grpId="0" build="p"/>
      <p:bldP spid="15367" grpId="0"/>
      <p:bldP spid="2458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919289" y="177801"/>
            <a:ext cx="5616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sv-FI" altLang="sv-SE" sz="2800" dirty="0">
                <a:solidFill>
                  <a:srgbClr val="3333CC"/>
                </a:solidFill>
                <a:latin typeface="Arial" panose="020B0604020202020204" pitchFamily="34" charset="0"/>
              </a:rPr>
              <a:t>Populärvetenskapliga tidskrifter</a:t>
            </a:r>
          </a:p>
        </p:txBody>
      </p:sp>
      <p:pic>
        <p:nvPicPr>
          <p:cNvPr id="3" name="Bildobjekt 2"/>
          <p:cNvPicPr>
            <a:picLocks noChangeAspect="1"/>
          </p:cNvPicPr>
          <p:nvPr/>
        </p:nvPicPr>
        <p:blipFill>
          <a:blip r:embed="rId3"/>
          <a:stretch>
            <a:fillRect/>
          </a:stretch>
        </p:blipFill>
        <p:spPr>
          <a:xfrm>
            <a:off x="2297824" y="1071563"/>
            <a:ext cx="1860036" cy="2448272"/>
          </a:xfrm>
          <a:prstGeom prst="rect">
            <a:avLst/>
          </a:prstGeom>
        </p:spPr>
      </p:pic>
      <p:pic>
        <p:nvPicPr>
          <p:cNvPr id="4" name="Bildobjekt 3"/>
          <p:cNvPicPr>
            <a:picLocks noChangeAspect="1"/>
          </p:cNvPicPr>
          <p:nvPr/>
        </p:nvPicPr>
        <p:blipFill>
          <a:blip r:embed="rId4"/>
          <a:stretch>
            <a:fillRect/>
          </a:stretch>
        </p:blipFill>
        <p:spPr>
          <a:xfrm>
            <a:off x="2322128" y="4137921"/>
            <a:ext cx="1835732" cy="2440679"/>
          </a:xfrm>
          <a:prstGeom prst="rect">
            <a:avLst/>
          </a:prstGeom>
        </p:spPr>
      </p:pic>
      <p:pic>
        <p:nvPicPr>
          <p:cNvPr id="5" name="Bildobjekt 4"/>
          <p:cNvPicPr>
            <a:picLocks noChangeAspect="1"/>
          </p:cNvPicPr>
          <p:nvPr/>
        </p:nvPicPr>
        <p:blipFill>
          <a:blip r:embed="rId5"/>
          <a:stretch>
            <a:fillRect/>
          </a:stretch>
        </p:blipFill>
        <p:spPr>
          <a:xfrm>
            <a:off x="7952224" y="1071563"/>
            <a:ext cx="1816184" cy="2448272"/>
          </a:xfrm>
          <a:prstGeom prst="rect">
            <a:avLst/>
          </a:prstGeom>
        </p:spPr>
      </p:pic>
      <p:pic>
        <p:nvPicPr>
          <p:cNvPr id="6" name="Bildobjekt 5"/>
          <p:cNvPicPr>
            <a:picLocks noChangeAspect="1"/>
          </p:cNvPicPr>
          <p:nvPr/>
        </p:nvPicPr>
        <p:blipFill>
          <a:blip r:embed="rId6"/>
          <a:stretch>
            <a:fillRect/>
          </a:stretch>
        </p:blipFill>
        <p:spPr>
          <a:xfrm>
            <a:off x="5054328" y="4137921"/>
            <a:ext cx="1761753" cy="2407468"/>
          </a:xfrm>
          <a:prstGeom prst="rect">
            <a:avLst/>
          </a:prstGeom>
        </p:spPr>
      </p:pic>
      <p:pic>
        <p:nvPicPr>
          <p:cNvPr id="9" name="Bildobjekt 8"/>
          <p:cNvPicPr>
            <a:picLocks noChangeAspect="1"/>
          </p:cNvPicPr>
          <p:nvPr/>
        </p:nvPicPr>
        <p:blipFill>
          <a:blip r:embed="rId7"/>
          <a:stretch>
            <a:fillRect/>
          </a:stretch>
        </p:blipFill>
        <p:spPr>
          <a:xfrm>
            <a:off x="7952224" y="4137920"/>
            <a:ext cx="1816184" cy="2440679"/>
          </a:xfrm>
          <a:prstGeom prst="rect">
            <a:avLst/>
          </a:prstGeom>
        </p:spPr>
      </p:pic>
      <p:pic>
        <p:nvPicPr>
          <p:cNvPr id="10" name="Bildobjekt 9"/>
          <p:cNvPicPr>
            <a:picLocks noChangeAspect="1"/>
          </p:cNvPicPr>
          <p:nvPr/>
        </p:nvPicPr>
        <p:blipFill>
          <a:blip r:embed="rId8"/>
          <a:stretch>
            <a:fillRect/>
          </a:stretch>
        </p:blipFill>
        <p:spPr>
          <a:xfrm>
            <a:off x="5054328" y="1071563"/>
            <a:ext cx="1761753" cy="2448272"/>
          </a:xfrm>
          <a:prstGeom prst="rect">
            <a:avLst/>
          </a:prstGeom>
        </p:spPr>
      </p:pic>
    </p:spTree>
    <p:extLst>
      <p:ext uri="{BB962C8B-B14F-4D97-AF65-F5344CB8AC3E}">
        <p14:creationId xmlns:p14="http://schemas.microsoft.com/office/powerpoint/2010/main" val="2968956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314326"/>
            <a:ext cx="5976938"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494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0825" y="776289"/>
            <a:ext cx="661035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719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4289" y="304800"/>
            <a:ext cx="45434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839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495300"/>
            <a:ext cx="4648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762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633414"/>
            <a:ext cx="59055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938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descr="Current Issue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414" y="661989"/>
            <a:ext cx="4321175"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415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9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0964" y="347664"/>
            <a:ext cx="4410075"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329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257175"/>
            <a:ext cx="63246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355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09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sv-FI" altLang="sv-SE" sz="4000" b="1">
                <a:solidFill>
                  <a:schemeClr val="accent2"/>
                </a:solidFill>
                <a:latin typeface="Arial" panose="020B0604020202020204" pitchFamily="34" charset="0"/>
              </a:rPr>
              <a:t>Klassificering av vetenskaper</a:t>
            </a:r>
            <a:endParaRPr lang="sv-FI" altLang="sv-SE" sz="4000">
              <a:solidFill>
                <a:schemeClr val="accent2"/>
              </a:solidFill>
              <a:latin typeface="Arial" panose="020B0604020202020204" pitchFamily="34" charset="0"/>
            </a:endParaRPr>
          </a:p>
        </p:txBody>
      </p:sp>
      <p:pic>
        <p:nvPicPr>
          <p:cNvPr id="3" name="Bildobjekt 2">
            <a:hlinkClick r:id="rId3"/>
          </p:cNvPr>
          <p:cNvPicPr>
            <a:picLocks noChangeAspect="1"/>
          </p:cNvPicPr>
          <p:nvPr/>
        </p:nvPicPr>
        <p:blipFill>
          <a:blip r:embed="rId4"/>
          <a:stretch>
            <a:fillRect/>
          </a:stretch>
        </p:blipFill>
        <p:spPr>
          <a:xfrm>
            <a:off x="2286000" y="2348880"/>
            <a:ext cx="7620000" cy="3943350"/>
          </a:xfrm>
          <a:prstGeom prst="rect">
            <a:avLst/>
          </a:prstGeom>
        </p:spPr>
      </p:pic>
    </p:spTree>
    <p:extLst>
      <p:ext uri="{BB962C8B-B14F-4D97-AF65-F5344CB8AC3E}">
        <p14:creationId xmlns:p14="http://schemas.microsoft.com/office/powerpoint/2010/main" val="1628893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subTitle" sz="half" idx="1"/>
          </p:nvPr>
        </p:nvSpPr>
        <p:spPr>
          <a:xfrm>
            <a:off x="2133600" y="914400"/>
            <a:ext cx="6781800" cy="1219200"/>
          </a:xfrm>
        </p:spPr>
        <p:txBody>
          <a:bodyPr/>
          <a:lstStyle/>
          <a:p>
            <a:pPr algn="l" eaLnBrk="1" hangingPunct="1"/>
            <a:r>
              <a:rPr lang="sv-FI" altLang="sv-SE" b="1" smtClean="0">
                <a:solidFill>
                  <a:schemeClr val="accent1"/>
                </a:solidFill>
                <a:latin typeface="Arial" panose="020B0604020202020204" pitchFamily="34" charset="0"/>
              </a:rPr>
              <a:t>Aprioriska vetenskaper</a:t>
            </a:r>
          </a:p>
          <a:p>
            <a:pPr algn="l" eaLnBrk="1" hangingPunct="1"/>
            <a:r>
              <a:rPr lang="sv-FI" altLang="sv-SE" i="1" smtClean="0">
                <a:solidFill>
                  <a:schemeClr val="accent1"/>
                </a:solidFill>
                <a:latin typeface="Arial" panose="020B0604020202020204" pitchFamily="34" charset="0"/>
              </a:rPr>
              <a:t>formella vetenskaper</a:t>
            </a:r>
          </a:p>
        </p:txBody>
      </p:sp>
      <p:sp>
        <p:nvSpPr>
          <p:cNvPr id="198659" name="Text Box 3"/>
          <p:cNvSpPr txBox="1">
            <a:spLocks noChangeArrowheads="1"/>
          </p:cNvSpPr>
          <p:nvPr/>
        </p:nvSpPr>
        <p:spPr bwMode="auto">
          <a:xfrm>
            <a:off x="2133600" y="2590801"/>
            <a:ext cx="8382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sv-FI" altLang="sv-SE" sz="2800">
                <a:solidFill>
                  <a:schemeClr val="accent1"/>
                </a:solidFill>
                <a:latin typeface="Arial" panose="020B0604020202020204" pitchFamily="34" charset="0"/>
              </a:rPr>
              <a:t>matematik</a:t>
            </a:r>
          </a:p>
          <a:p>
            <a:pPr eaLnBrk="1" hangingPunct="1">
              <a:spcBef>
                <a:spcPct val="50000"/>
              </a:spcBef>
              <a:buFontTx/>
              <a:buNone/>
            </a:pPr>
            <a:r>
              <a:rPr lang="sv-FI" altLang="sv-SE" sz="2800">
                <a:solidFill>
                  <a:schemeClr val="accent1"/>
                </a:solidFill>
                <a:latin typeface="Arial" panose="020B0604020202020204" pitchFamily="34" charset="0"/>
              </a:rPr>
              <a:t>logik</a:t>
            </a:r>
          </a:p>
        </p:txBody>
      </p:sp>
    </p:spTree>
    <p:extLst>
      <p:ext uri="{BB962C8B-B14F-4D97-AF65-F5344CB8AC3E}">
        <p14:creationId xmlns:p14="http://schemas.microsoft.com/office/powerpoint/2010/main" val="1836241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8658">
                                            <p:txEl>
                                              <p:pRg st="0" end="0"/>
                                            </p:txEl>
                                          </p:spTgt>
                                        </p:tgtEl>
                                        <p:attrNameLst>
                                          <p:attrName>style.visibility</p:attrName>
                                        </p:attrNameLst>
                                      </p:cBhvr>
                                      <p:to>
                                        <p:strVal val="visible"/>
                                      </p:to>
                                    </p:set>
                                    <p:anim calcmode="lin" valueType="num">
                                      <p:cBhvr additive="base">
                                        <p:cTn id="7" dur="500" fill="hold"/>
                                        <p:tgtEl>
                                          <p:spTgt spid="1986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86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8658">
                                            <p:txEl>
                                              <p:pRg st="1" end="1"/>
                                            </p:txEl>
                                          </p:spTgt>
                                        </p:tgtEl>
                                        <p:attrNameLst>
                                          <p:attrName>style.visibility</p:attrName>
                                        </p:attrNameLst>
                                      </p:cBhvr>
                                      <p:to>
                                        <p:strVal val="visible"/>
                                      </p:to>
                                    </p:set>
                                    <p:anim calcmode="lin" valueType="num">
                                      <p:cBhvr additive="base">
                                        <p:cTn id="13" dur="500" fill="hold"/>
                                        <p:tgtEl>
                                          <p:spTgt spid="19865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86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8659">
                                            <p:txEl>
                                              <p:pRg st="0" end="0"/>
                                            </p:txEl>
                                          </p:spTgt>
                                        </p:tgtEl>
                                        <p:attrNameLst>
                                          <p:attrName>style.visibility</p:attrName>
                                        </p:attrNameLst>
                                      </p:cBhvr>
                                      <p:to>
                                        <p:strVal val="visible"/>
                                      </p:to>
                                    </p:set>
                                    <p:anim calcmode="lin" valueType="num">
                                      <p:cBhvr additive="base">
                                        <p:cTn id="19" dur="500" fill="hold"/>
                                        <p:tgtEl>
                                          <p:spTgt spid="19865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8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8659">
                                            <p:txEl>
                                              <p:pRg st="1" end="1"/>
                                            </p:txEl>
                                          </p:spTgt>
                                        </p:tgtEl>
                                        <p:attrNameLst>
                                          <p:attrName>style.visibility</p:attrName>
                                        </p:attrNameLst>
                                      </p:cBhvr>
                                      <p:to>
                                        <p:strVal val="visible"/>
                                      </p:to>
                                    </p:set>
                                    <p:anim calcmode="lin" valueType="num">
                                      <p:cBhvr additive="base">
                                        <p:cTn id="25" dur="500" fill="hold"/>
                                        <p:tgtEl>
                                          <p:spTgt spid="198659">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865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build="p" autoUpdateAnimBg="0"/>
      <p:bldP spid="19865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subTitle" sz="half" idx="1"/>
          </p:nvPr>
        </p:nvSpPr>
        <p:spPr>
          <a:xfrm>
            <a:off x="2133600" y="914400"/>
            <a:ext cx="6705600" cy="1219200"/>
          </a:xfrm>
        </p:spPr>
        <p:txBody>
          <a:bodyPr/>
          <a:lstStyle/>
          <a:p>
            <a:pPr algn="l" eaLnBrk="1" hangingPunct="1"/>
            <a:r>
              <a:rPr lang="sv-FI" altLang="sv-SE" b="1" smtClean="0">
                <a:solidFill>
                  <a:srgbClr val="0000CC"/>
                </a:solidFill>
                <a:latin typeface="Arial" panose="020B0604020202020204" pitchFamily="34" charset="0"/>
              </a:rPr>
              <a:t>Empiriska vetenskaper</a:t>
            </a:r>
            <a:endParaRPr lang="sv-FI" altLang="sv-SE" smtClean="0">
              <a:solidFill>
                <a:srgbClr val="0000CC"/>
              </a:solidFill>
              <a:latin typeface="Arial" panose="020B0604020202020204" pitchFamily="34" charset="0"/>
            </a:endParaRPr>
          </a:p>
        </p:txBody>
      </p:sp>
      <p:sp>
        <p:nvSpPr>
          <p:cNvPr id="200707" name="Text Box 3"/>
          <p:cNvSpPr txBox="1">
            <a:spLocks noChangeArrowheads="1"/>
          </p:cNvSpPr>
          <p:nvPr/>
        </p:nvSpPr>
        <p:spPr bwMode="auto">
          <a:xfrm>
            <a:off x="2133600" y="2819401"/>
            <a:ext cx="46482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sv-FI" altLang="sv-SE" sz="2800" b="1">
                <a:solidFill>
                  <a:srgbClr val="000066"/>
                </a:solidFill>
                <a:latin typeface="Arial" panose="020B0604020202020204" pitchFamily="34" charset="0"/>
              </a:rPr>
              <a:t>naturvetenskaper</a:t>
            </a:r>
          </a:p>
          <a:p>
            <a:pPr eaLnBrk="1" hangingPunct="1">
              <a:spcBef>
                <a:spcPct val="50000"/>
              </a:spcBef>
              <a:buFontTx/>
              <a:buNone/>
            </a:pPr>
            <a:r>
              <a:rPr lang="sv-FI" altLang="sv-SE" sz="2800">
                <a:solidFill>
                  <a:srgbClr val="3333CC"/>
                </a:solidFill>
                <a:latin typeface="Arial" panose="020B0604020202020204" pitchFamily="34" charset="0"/>
              </a:rPr>
              <a:t>beteendevetenskaper</a:t>
            </a:r>
          </a:p>
          <a:p>
            <a:pPr eaLnBrk="1" hangingPunct="1">
              <a:spcBef>
                <a:spcPct val="50000"/>
              </a:spcBef>
              <a:buFontTx/>
              <a:buNone/>
            </a:pPr>
            <a:r>
              <a:rPr lang="sv-FI" altLang="sv-SE" sz="2800">
                <a:solidFill>
                  <a:srgbClr val="3333CC"/>
                </a:solidFill>
                <a:latin typeface="Arial" panose="020B0604020202020204" pitchFamily="34" charset="0"/>
              </a:rPr>
              <a:t>samhällsvetenskaper</a:t>
            </a:r>
          </a:p>
          <a:p>
            <a:pPr eaLnBrk="1" hangingPunct="1">
              <a:spcBef>
                <a:spcPct val="50000"/>
              </a:spcBef>
              <a:buFontTx/>
              <a:buNone/>
            </a:pPr>
            <a:r>
              <a:rPr lang="sv-FI" altLang="sv-SE" sz="2800">
                <a:solidFill>
                  <a:srgbClr val="3333CC"/>
                </a:solidFill>
                <a:latin typeface="Arial" panose="020B0604020202020204" pitchFamily="34" charset="0"/>
              </a:rPr>
              <a:t>humanistiska vetenskaper</a:t>
            </a:r>
          </a:p>
        </p:txBody>
      </p:sp>
      <p:sp>
        <p:nvSpPr>
          <p:cNvPr id="200708" name="Text Box 4"/>
          <p:cNvSpPr txBox="1">
            <a:spLocks noChangeArrowheads="1"/>
          </p:cNvSpPr>
          <p:nvPr/>
        </p:nvSpPr>
        <p:spPr bwMode="auto">
          <a:xfrm>
            <a:off x="6934200" y="3810000"/>
            <a:ext cx="35052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sv-SE" altLang="sv-SE" sz="1800" b="1">
              <a:solidFill>
                <a:schemeClr val="accent2"/>
              </a:solidFill>
              <a:latin typeface="Verdana" panose="020B0604030504040204" pitchFamily="34" charset="0"/>
              <a:sym typeface="Symbol" panose="05050102010706020507" pitchFamily="18" charset="2"/>
            </a:endParaRPr>
          </a:p>
          <a:p>
            <a:pPr eaLnBrk="1" hangingPunct="1">
              <a:spcBef>
                <a:spcPct val="0"/>
              </a:spcBef>
              <a:buFontTx/>
              <a:buNone/>
            </a:pPr>
            <a:r>
              <a:rPr lang="sv-SE" altLang="sv-SE" sz="2800" b="1">
                <a:solidFill>
                  <a:srgbClr val="3333CC"/>
                </a:solidFill>
                <a:latin typeface="Arial" panose="020B0604020202020204" pitchFamily="34" charset="0"/>
              </a:rPr>
              <a:t>humanvetenskaper</a:t>
            </a:r>
          </a:p>
          <a:p>
            <a:pPr eaLnBrk="1" hangingPunct="1">
              <a:spcBef>
                <a:spcPct val="0"/>
              </a:spcBef>
              <a:buFontTx/>
              <a:buNone/>
            </a:pPr>
            <a:endParaRPr lang="en-GB" altLang="sv-SE" sz="1800" b="1">
              <a:solidFill>
                <a:schemeClr val="accent2"/>
              </a:solidFill>
              <a:latin typeface="Verdana" panose="020B0604030504040204" pitchFamily="34" charset="0"/>
              <a:sym typeface="Symbol" panose="05050102010706020507" pitchFamily="18" charset="2"/>
            </a:endParaRPr>
          </a:p>
        </p:txBody>
      </p:sp>
      <p:sp>
        <p:nvSpPr>
          <p:cNvPr id="200709" name="AutoShape 5"/>
          <p:cNvSpPr>
            <a:spLocks/>
          </p:cNvSpPr>
          <p:nvPr/>
        </p:nvSpPr>
        <p:spPr bwMode="auto">
          <a:xfrm>
            <a:off x="6477000" y="3581400"/>
            <a:ext cx="304800" cy="1676400"/>
          </a:xfrm>
          <a:prstGeom prst="rightBrace">
            <a:avLst>
              <a:gd name="adj1" fmla="val 45833"/>
              <a:gd name="adj2" fmla="val 50000"/>
            </a:avLst>
          </a:prstGeom>
          <a:noFill/>
          <a:ln w="381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sv-FI" altLang="sv-SE" sz="2400"/>
          </a:p>
        </p:txBody>
      </p:sp>
    </p:spTree>
    <p:extLst>
      <p:ext uri="{BB962C8B-B14F-4D97-AF65-F5344CB8AC3E}">
        <p14:creationId xmlns:p14="http://schemas.microsoft.com/office/powerpoint/2010/main" val="1016889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0706">
                                            <p:txEl>
                                              <p:pRg st="0" end="0"/>
                                            </p:txEl>
                                          </p:spTgt>
                                        </p:tgtEl>
                                        <p:attrNameLst>
                                          <p:attrName>style.visibility</p:attrName>
                                        </p:attrNameLst>
                                      </p:cBhvr>
                                      <p:to>
                                        <p:strVal val="visible"/>
                                      </p:to>
                                    </p:set>
                                    <p:anim calcmode="lin" valueType="num">
                                      <p:cBhvr additive="base">
                                        <p:cTn id="7" dur="500" fill="hold"/>
                                        <p:tgtEl>
                                          <p:spTgt spid="2007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07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0707">
                                            <p:txEl>
                                              <p:pRg st="0" end="0"/>
                                            </p:txEl>
                                          </p:spTgt>
                                        </p:tgtEl>
                                        <p:attrNameLst>
                                          <p:attrName>style.visibility</p:attrName>
                                        </p:attrNameLst>
                                      </p:cBhvr>
                                      <p:to>
                                        <p:strVal val="visible"/>
                                      </p:to>
                                    </p:set>
                                    <p:anim calcmode="lin" valueType="num">
                                      <p:cBhvr additive="base">
                                        <p:cTn id="13" dur="500" fill="hold"/>
                                        <p:tgtEl>
                                          <p:spTgt spid="20070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0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0707">
                                            <p:txEl>
                                              <p:pRg st="1" end="1"/>
                                            </p:txEl>
                                          </p:spTgt>
                                        </p:tgtEl>
                                        <p:attrNameLst>
                                          <p:attrName>style.visibility</p:attrName>
                                        </p:attrNameLst>
                                      </p:cBhvr>
                                      <p:to>
                                        <p:strVal val="visible"/>
                                      </p:to>
                                    </p:set>
                                    <p:anim calcmode="lin" valueType="num">
                                      <p:cBhvr additive="base">
                                        <p:cTn id="19" dur="500" fill="hold"/>
                                        <p:tgtEl>
                                          <p:spTgt spid="20070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0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0707">
                                            <p:txEl>
                                              <p:pRg st="2" end="2"/>
                                            </p:txEl>
                                          </p:spTgt>
                                        </p:tgtEl>
                                        <p:attrNameLst>
                                          <p:attrName>style.visibility</p:attrName>
                                        </p:attrNameLst>
                                      </p:cBhvr>
                                      <p:to>
                                        <p:strVal val="visible"/>
                                      </p:to>
                                    </p:set>
                                    <p:anim calcmode="lin" valueType="num">
                                      <p:cBhvr additive="base">
                                        <p:cTn id="25" dur="500" fill="hold"/>
                                        <p:tgtEl>
                                          <p:spTgt spid="200707">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07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00707">
                                            <p:txEl>
                                              <p:pRg st="3" end="3"/>
                                            </p:txEl>
                                          </p:spTgt>
                                        </p:tgtEl>
                                        <p:attrNameLst>
                                          <p:attrName>style.visibility</p:attrName>
                                        </p:attrNameLst>
                                      </p:cBhvr>
                                      <p:to>
                                        <p:strVal val="visible"/>
                                      </p:to>
                                    </p:set>
                                    <p:anim calcmode="lin" valueType="num">
                                      <p:cBhvr additive="base">
                                        <p:cTn id="31" dur="500" fill="hold"/>
                                        <p:tgtEl>
                                          <p:spTgt spid="200707">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007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0070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00708"/>
                                        </p:tgtEl>
                                        <p:attrNameLst>
                                          <p:attrName>style.visibility</p:attrName>
                                        </p:attrNameLst>
                                      </p:cBhvr>
                                      <p:to>
                                        <p:strVal val="visible"/>
                                      </p:to>
                                    </p:set>
                                    <p:anim calcmode="lin" valueType="num">
                                      <p:cBhvr additive="base">
                                        <p:cTn id="41" dur="500" fill="hold"/>
                                        <p:tgtEl>
                                          <p:spTgt spid="200708"/>
                                        </p:tgtEl>
                                        <p:attrNameLst>
                                          <p:attrName>ppt_x</p:attrName>
                                        </p:attrNameLst>
                                      </p:cBhvr>
                                      <p:tavLst>
                                        <p:tav tm="0">
                                          <p:val>
                                            <p:strVal val="1+#ppt_w/2"/>
                                          </p:val>
                                        </p:tav>
                                        <p:tav tm="100000">
                                          <p:val>
                                            <p:strVal val="#ppt_x"/>
                                          </p:val>
                                        </p:tav>
                                      </p:tavLst>
                                    </p:anim>
                                    <p:anim calcmode="lin" valueType="num">
                                      <p:cBhvr additive="base">
                                        <p:cTn id="42" dur="500" fill="hold"/>
                                        <p:tgtEl>
                                          <p:spTgt spid="2007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build="p" autoUpdateAnimBg="0"/>
      <p:bldP spid="200707" grpId="0" build="p" autoUpdateAnimBg="0"/>
      <p:bldP spid="200708" grpId="0" autoUpdateAnimBg="0"/>
      <p:bldP spid="20070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Grp="1" noChangeArrowheads="1"/>
          </p:cNvSpPr>
          <p:nvPr>
            <p:ph type="subTitle" sz="half" idx="1"/>
          </p:nvPr>
        </p:nvSpPr>
        <p:spPr>
          <a:xfrm>
            <a:off x="2133600" y="914400"/>
            <a:ext cx="6705600" cy="685800"/>
          </a:xfrm>
        </p:spPr>
        <p:txBody>
          <a:bodyPr>
            <a:normAutofit/>
          </a:bodyPr>
          <a:lstStyle/>
          <a:p>
            <a:pPr algn="l" eaLnBrk="1" hangingPunct="1"/>
            <a:r>
              <a:rPr lang="sv-FI" altLang="sv-SE" sz="3600" dirty="0" smtClean="0">
                <a:solidFill>
                  <a:srgbClr val="3333CC"/>
                </a:solidFill>
                <a:latin typeface="Arial" panose="020B0604020202020204" pitchFamily="34" charset="0"/>
              </a:rPr>
              <a:t>Insamling av data</a:t>
            </a:r>
          </a:p>
        </p:txBody>
      </p:sp>
      <p:sp>
        <p:nvSpPr>
          <p:cNvPr id="194563" name="Text Box 3"/>
          <p:cNvSpPr txBox="1">
            <a:spLocks noChangeArrowheads="1"/>
          </p:cNvSpPr>
          <p:nvPr/>
        </p:nvSpPr>
        <p:spPr bwMode="auto">
          <a:xfrm>
            <a:off x="2133600" y="2136819"/>
            <a:ext cx="70104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sv-FI" altLang="sv-SE" sz="2800" dirty="0">
                <a:solidFill>
                  <a:srgbClr val="3333CC"/>
                </a:solidFill>
                <a:latin typeface="Arial" panose="020B0604020202020204" pitchFamily="34" charset="0"/>
              </a:rPr>
              <a:t>laboratorieexperiment</a:t>
            </a:r>
          </a:p>
          <a:p>
            <a:pPr eaLnBrk="1" hangingPunct="1">
              <a:spcBef>
                <a:spcPct val="50000"/>
              </a:spcBef>
              <a:buFontTx/>
              <a:buNone/>
            </a:pPr>
            <a:r>
              <a:rPr lang="sv-FI" altLang="sv-SE" sz="2800" dirty="0">
                <a:solidFill>
                  <a:srgbClr val="3333CC"/>
                </a:solidFill>
                <a:latin typeface="Arial" panose="020B0604020202020204" pitchFamily="34" charset="0"/>
              </a:rPr>
              <a:t>observationer  (av naturliga fenomen)</a:t>
            </a:r>
          </a:p>
          <a:p>
            <a:pPr eaLnBrk="1" hangingPunct="1">
              <a:spcBef>
                <a:spcPct val="50000"/>
              </a:spcBef>
              <a:buFontTx/>
              <a:buNone/>
            </a:pPr>
            <a:r>
              <a:rPr lang="sv-FI" altLang="sv-SE" sz="2800" dirty="0">
                <a:solidFill>
                  <a:srgbClr val="3333CC"/>
                </a:solidFill>
                <a:latin typeface="Arial" panose="020B0604020202020204" pitchFamily="34" charset="0"/>
              </a:rPr>
              <a:t>opinions- eller gallupundersökningar</a:t>
            </a:r>
          </a:p>
          <a:p>
            <a:pPr eaLnBrk="1" hangingPunct="1">
              <a:spcBef>
                <a:spcPct val="50000"/>
              </a:spcBef>
              <a:buFontTx/>
              <a:buNone/>
            </a:pPr>
            <a:r>
              <a:rPr lang="sv-FI" altLang="sv-SE" sz="2800" dirty="0">
                <a:solidFill>
                  <a:srgbClr val="3333CC"/>
                </a:solidFill>
                <a:latin typeface="Arial" panose="020B0604020202020204" pitchFamily="34" charset="0"/>
              </a:rPr>
              <a:t>intervjuer</a:t>
            </a:r>
          </a:p>
          <a:p>
            <a:pPr eaLnBrk="1" hangingPunct="1">
              <a:spcBef>
                <a:spcPct val="50000"/>
              </a:spcBef>
              <a:buFontTx/>
              <a:buNone/>
            </a:pPr>
            <a:r>
              <a:rPr lang="sv-FI" altLang="sv-SE" sz="2800" dirty="0">
                <a:solidFill>
                  <a:srgbClr val="3333CC"/>
                </a:solidFill>
                <a:latin typeface="Arial" panose="020B0604020202020204" pitchFamily="34" charset="0"/>
              </a:rPr>
              <a:t>utgrävningar</a:t>
            </a:r>
          </a:p>
          <a:p>
            <a:pPr eaLnBrk="1" hangingPunct="1">
              <a:spcBef>
                <a:spcPct val="50000"/>
              </a:spcBef>
              <a:buFontTx/>
              <a:buNone/>
            </a:pPr>
            <a:r>
              <a:rPr lang="sv-FI" altLang="sv-SE" sz="2800" dirty="0">
                <a:solidFill>
                  <a:srgbClr val="3333CC"/>
                </a:solidFill>
                <a:latin typeface="Arial" panose="020B0604020202020204" pitchFamily="34" charset="0"/>
              </a:rPr>
              <a:t>genomläsning av källskrifter</a:t>
            </a:r>
          </a:p>
        </p:txBody>
      </p:sp>
    </p:spTree>
    <p:extLst>
      <p:ext uri="{BB962C8B-B14F-4D97-AF65-F5344CB8AC3E}">
        <p14:creationId xmlns:p14="http://schemas.microsoft.com/office/powerpoint/2010/main" val="1283289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62">
                                            <p:txEl>
                                              <p:pRg st="0" end="0"/>
                                            </p:txEl>
                                          </p:spTgt>
                                        </p:tgtEl>
                                        <p:attrNameLst>
                                          <p:attrName>style.visibility</p:attrName>
                                        </p:attrNameLst>
                                      </p:cBhvr>
                                      <p:to>
                                        <p:strVal val="visible"/>
                                      </p:to>
                                    </p:set>
                                    <p:anim calcmode="lin" valueType="num">
                                      <p:cBhvr additive="base">
                                        <p:cTn id="7" dur="500" fill="hold"/>
                                        <p:tgtEl>
                                          <p:spTgt spid="1945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563">
                                            <p:txEl>
                                              <p:pRg st="0" end="0"/>
                                            </p:txEl>
                                          </p:spTgt>
                                        </p:tgtEl>
                                        <p:attrNameLst>
                                          <p:attrName>style.visibility</p:attrName>
                                        </p:attrNameLst>
                                      </p:cBhvr>
                                      <p:to>
                                        <p:strVal val="visible"/>
                                      </p:to>
                                    </p:set>
                                    <p:anim calcmode="lin" valueType="num">
                                      <p:cBhvr additive="base">
                                        <p:cTn id="13" dur="500" fill="hold"/>
                                        <p:tgtEl>
                                          <p:spTgt spid="19456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4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4563">
                                            <p:txEl>
                                              <p:pRg st="1" end="1"/>
                                            </p:txEl>
                                          </p:spTgt>
                                        </p:tgtEl>
                                        <p:attrNameLst>
                                          <p:attrName>style.visibility</p:attrName>
                                        </p:attrNameLst>
                                      </p:cBhvr>
                                      <p:to>
                                        <p:strVal val="visible"/>
                                      </p:to>
                                    </p:set>
                                    <p:anim calcmode="lin" valueType="num">
                                      <p:cBhvr additive="base">
                                        <p:cTn id="19" dur="500" fill="hold"/>
                                        <p:tgtEl>
                                          <p:spTgt spid="19456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4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4563">
                                            <p:txEl>
                                              <p:pRg st="2" end="2"/>
                                            </p:txEl>
                                          </p:spTgt>
                                        </p:tgtEl>
                                        <p:attrNameLst>
                                          <p:attrName>style.visibility</p:attrName>
                                        </p:attrNameLst>
                                      </p:cBhvr>
                                      <p:to>
                                        <p:strVal val="visible"/>
                                      </p:to>
                                    </p:set>
                                    <p:anim calcmode="lin" valueType="num">
                                      <p:cBhvr additive="base">
                                        <p:cTn id="25" dur="500" fill="hold"/>
                                        <p:tgtEl>
                                          <p:spTgt spid="19456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4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4563">
                                            <p:txEl>
                                              <p:pRg st="3" end="3"/>
                                            </p:txEl>
                                          </p:spTgt>
                                        </p:tgtEl>
                                        <p:attrNameLst>
                                          <p:attrName>style.visibility</p:attrName>
                                        </p:attrNameLst>
                                      </p:cBhvr>
                                      <p:to>
                                        <p:strVal val="visible"/>
                                      </p:to>
                                    </p:set>
                                    <p:anim calcmode="lin" valueType="num">
                                      <p:cBhvr additive="base">
                                        <p:cTn id="31" dur="500" fill="hold"/>
                                        <p:tgtEl>
                                          <p:spTgt spid="19456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4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4563">
                                            <p:txEl>
                                              <p:pRg st="4" end="4"/>
                                            </p:txEl>
                                          </p:spTgt>
                                        </p:tgtEl>
                                        <p:attrNameLst>
                                          <p:attrName>style.visibility</p:attrName>
                                        </p:attrNameLst>
                                      </p:cBhvr>
                                      <p:to>
                                        <p:strVal val="visible"/>
                                      </p:to>
                                    </p:set>
                                    <p:anim calcmode="lin" valueType="num">
                                      <p:cBhvr additive="base">
                                        <p:cTn id="37" dur="500" fill="hold"/>
                                        <p:tgtEl>
                                          <p:spTgt spid="19456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4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4563">
                                            <p:txEl>
                                              <p:pRg st="5" end="5"/>
                                            </p:txEl>
                                          </p:spTgt>
                                        </p:tgtEl>
                                        <p:attrNameLst>
                                          <p:attrName>style.visibility</p:attrName>
                                        </p:attrNameLst>
                                      </p:cBhvr>
                                      <p:to>
                                        <p:strVal val="visible"/>
                                      </p:to>
                                    </p:set>
                                    <p:anim calcmode="lin" valueType="num">
                                      <p:cBhvr additive="base">
                                        <p:cTn id="43" dur="500" fill="hold"/>
                                        <p:tgtEl>
                                          <p:spTgt spid="194563">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45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build="p" autoUpdateAnimBg="0"/>
      <p:bldP spid="19456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subTitle" sz="half" idx="1"/>
          </p:nvPr>
        </p:nvSpPr>
        <p:spPr>
          <a:xfrm>
            <a:off x="2133600" y="914400"/>
            <a:ext cx="6705600" cy="1219200"/>
          </a:xfrm>
        </p:spPr>
        <p:txBody>
          <a:bodyPr/>
          <a:lstStyle/>
          <a:p>
            <a:pPr algn="l" eaLnBrk="1" hangingPunct="1"/>
            <a:r>
              <a:rPr lang="sv-FI" altLang="sv-SE" smtClean="0">
                <a:solidFill>
                  <a:srgbClr val="000066"/>
                </a:solidFill>
                <a:latin typeface="Arial" panose="020B0604020202020204" pitchFamily="34" charset="0"/>
              </a:rPr>
              <a:t>Naturvetenskaper</a:t>
            </a:r>
          </a:p>
        </p:txBody>
      </p:sp>
      <p:sp>
        <p:nvSpPr>
          <p:cNvPr id="202755" name="Text Box 3"/>
          <p:cNvSpPr txBox="1">
            <a:spLocks noChangeArrowheads="1"/>
          </p:cNvSpPr>
          <p:nvPr/>
        </p:nvSpPr>
        <p:spPr bwMode="auto">
          <a:xfrm>
            <a:off x="2135188" y="1916113"/>
            <a:ext cx="8382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sv-FI" altLang="sv-SE" sz="2800">
                <a:solidFill>
                  <a:srgbClr val="000066"/>
                </a:solidFill>
                <a:latin typeface="Arial" panose="020B0604020202020204" pitchFamily="34" charset="0"/>
              </a:rPr>
              <a:t>fysik (inkl. astronomi, geologi, meteorologi m.fl.)</a:t>
            </a:r>
          </a:p>
          <a:p>
            <a:pPr eaLnBrk="1" hangingPunct="1">
              <a:spcBef>
                <a:spcPct val="50000"/>
              </a:spcBef>
              <a:buFontTx/>
              <a:buNone/>
            </a:pPr>
            <a:r>
              <a:rPr lang="sv-FI" altLang="sv-SE" sz="2800">
                <a:solidFill>
                  <a:srgbClr val="000066"/>
                </a:solidFill>
                <a:latin typeface="Arial" panose="020B0604020202020204" pitchFamily="34" charset="0"/>
              </a:rPr>
              <a:t>kemi</a:t>
            </a:r>
          </a:p>
          <a:p>
            <a:pPr eaLnBrk="1" hangingPunct="1">
              <a:spcBef>
                <a:spcPct val="50000"/>
              </a:spcBef>
              <a:buFontTx/>
              <a:buNone/>
            </a:pPr>
            <a:r>
              <a:rPr lang="sv-FI" altLang="sv-SE" sz="2800">
                <a:solidFill>
                  <a:srgbClr val="000066"/>
                </a:solidFill>
                <a:latin typeface="Arial" panose="020B0604020202020204" pitchFamily="34" charset="0"/>
              </a:rPr>
              <a:t>biologi (biovetenskaper)</a:t>
            </a:r>
          </a:p>
        </p:txBody>
      </p:sp>
    </p:spTree>
    <p:extLst>
      <p:ext uri="{BB962C8B-B14F-4D97-AF65-F5344CB8AC3E}">
        <p14:creationId xmlns:p14="http://schemas.microsoft.com/office/powerpoint/2010/main" val="4127168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27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275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275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27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autoUpdateAnimBg="0"/>
      <p:bldP spid="20275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2133600" y="1676401"/>
            <a:ext cx="7467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sv-FI" altLang="sv-SE" dirty="0">
                <a:solidFill>
                  <a:schemeClr val="accent5"/>
                </a:solidFill>
                <a:latin typeface="Verdana" panose="020B0604030504040204" pitchFamily="34" charset="0"/>
              </a:rPr>
              <a:t>På engelska förstår man med </a:t>
            </a:r>
            <a:r>
              <a:rPr lang="sv-FI" altLang="sv-SE" i="1" dirty="0">
                <a:solidFill>
                  <a:schemeClr val="accent5"/>
                </a:solidFill>
                <a:latin typeface="Verdana" panose="020B0604030504040204" pitchFamily="34" charset="0"/>
              </a:rPr>
              <a:t>science</a:t>
            </a:r>
            <a:r>
              <a:rPr lang="sv-FI" altLang="sv-SE" dirty="0">
                <a:solidFill>
                  <a:schemeClr val="accent5"/>
                </a:solidFill>
                <a:latin typeface="Verdana" panose="020B0604030504040204" pitchFamily="34" charset="0"/>
              </a:rPr>
              <a:t> </a:t>
            </a:r>
            <a:r>
              <a:rPr lang="sv-FI" altLang="sv-SE" dirty="0">
                <a:solidFill>
                  <a:schemeClr val="accent5"/>
                </a:solidFill>
                <a:latin typeface="Verdana" panose="020B0604030504040204" pitchFamily="34" charset="0"/>
              </a:rPr>
              <a:t>närmast </a:t>
            </a:r>
            <a:r>
              <a:rPr lang="sv-FI" altLang="sv-SE" dirty="0">
                <a:solidFill>
                  <a:schemeClr val="accent5"/>
                </a:solidFill>
                <a:latin typeface="Verdana" panose="020B0604030504040204" pitchFamily="34" charset="0"/>
              </a:rPr>
              <a:t>naturvetenskaper,</a:t>
            </a:r>
            <a:endParaRPr lang="sv-FI" altLang="sv-SE" dirty="0">
              <a:solidFill>
                <a:schemeClr val="accent5"/>
              </a:solidFill>
              <a:latin typeface="Verdana" panose="020B0604030504040204" pitchFamily="34" charset="0"/>
            </a:endParaRPr>
          </a:p>
          <a:p>
            <a:pPr eaLnBrk="1" hangingPunct="1">
              <a:spcBef>
                <a:spcPct val="0"/>
              </a:spcBef>
              <a:buFontTx/>
              <a:buNone/>
            </a:pPr>
            <a:r>
              <a:rPr lang="sv-FI" altLang="sv-SE" dirty="0">
                <a:solidFill>
                  <a:schemeClr val="accent5"/>
                </a:solidFill>
                <a:latin typeface="Verdana" panose="020B0604030504040204" pitchFamily="34" charset="0"/>
              </a:rPr>
              <a:t>medan humanistiska vetenskaper benämns </a:t>
            </a:r>
            <a:r>
              <a:rPr lang="sv-FI" altLang="sv-SE" i="1" dirty="0">
                <a:solidFill>
                  <a:schemeClr val="accent5"/>
                </a:solidFill>
                <a:latin typeface="Verdana" panose="020B0604030504040204" pitchFamily="34" charset="0"/>
              </a:rPr>
              <a:t>art</a:t>
            </a:r>
            <a:r>
              <a:rPr lang="sv-FI" altLang="sv-SE" dirty="0">
                <a:solidFill>
                  <a:schemeClr val="accent5"/>
                </a:solidFill>
                <a:latin typeface="Verdana" panose="020B0604030504040204" pitchFamily="34" charset="0"/>
              </a:rPr>
              <a:t>.</a:t>
            </a:r>
          </a:p>
        </p:txBody>
      </p:sp>
    </p:spTree>
    <p:extLst>
      <p:ext uri="{BB962C8B-B14F-4D97-AF65-F5344CB8AC3E}">
        <p14:creationId xmlns:p14="http://schemas.microsoft.com/office/powerpoint/2010/main" val="2492458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subTitle" sz="half" idx="1"/>
          </p:nvPr>
        </p:nvSpPr>
        <p:spPr>
          <a:xfrm>
            <a:off x="2133600" y="914400"/>
            <a:ext cx="6705600" cy="1219200"/>
          </a:xfrm>
        </p:spPr>
        <p:txBody>
          <a:bodyPr/>
          <a:lstStyle/>
          <a:p>
            <a:pPr algn="l" eaLnBrk="1" hangingPunct="1"/>
            <a:r>
              <a:rPr lang="sv-FI" altLang="sv-SE" smtClean="0">
                <a:solidFill>
                  <a:srgbClr val="0000CC"/>
                </a:solidFill>
                <a:latin typeface="Arial" panose="020B0604020202020204" pitchFamily="34" charset="0"/>
              </a:rPr>
              <a:t>Beteendevetenskaper</a:t>
            </a:r>
          </a:p>
        </p:txBody>
      </p:sp>
      <p:sp>
        <p:nvSpPr>
          <p:cNvPr id="206851" name="Text Box 3"/>
          <p:cNvSpPr txBox="1">
            <a:spLocks noChangeArrowheads="1"/>
          </p:cNvSpPr>
          <p:nvPr/>
        </p:nvSpPr>
        <p:spPr bwMode="auto">
          <a:xfrm>
            <a:off x="2133600" y="2819401"/>
            <a:ext cx="7162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sv-FI" altLang="sv-SE" sz="2800">
                <a:solidFill>
                  <a:srgbClr val="0000CC"/>
                </a:solidFill>
                <a:latin typeface="Arial" panose="020B0604020202020204" pitchFamily="34" charset="0"/>
              </a:rPr>
              <a:t>psykologi</a:t>
            </a:r>
          </a:p>
          <a:p>
            <a:pPr eaLnBrk="1" hangingPunct="1">
              <a:spcBef>
                <a:spcPct val="50000"/>
              </a:spcBef>
              <a:buFontTx/>
              <a:buNone/>
            </a:pPr>
            <a:r>
              <a:rPr lang="sv-FI" altLang="sv-SE" sz="2800">
                <a:solidFill>
                  <a:srgbClr val="0000CC"/>
                </a:solidFill>
                <a:latin typeface="Arial" panose="020B0604020202020204" pitchFamily="34" charset="0"/>
              </a:rPr>
              <a:t>pedagogik</a:t>
            </a:r>
          </a:p>
        </p:txBody>
      </p:sp>
    </p:spTree>
    <p:extLst>
      <p:ext uri="{BB962C8B-B14F-4D97-AF65-F5344CB8AC3E}">
        <p14:creationId xmlns:p14="http://schemas.microsoft.com/office/powerpoint/2010/main" val="4012885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68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685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68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autoUpdateAnimBg="0"/>
      <p:bldP spid="20685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subTitle" sz="half" idx="1"/>
          </p:nvPr>
        </p:nvSpPr>
        <p:spPr>
          <a:xfrm>
            <a:off x="2133600" y="914400"/>
            <a:ext cx="6705600" cy="1219200"/>
          </a:xfrm>
        </p:spPr>
        <p:txBody>
          <a:bodyPr/>
          <a:lstStyle/>
          <a:p>
            <a:pPr algn="l" eaLnBrk="1" hangingPunct="1"/>
            <a:r>
              <a:rPr lang="sv-FI" altLang="sv-SE" smtClean="0">
                <a:solidFill>
                  <a:srgbClr val="3333CC"/>
                </a:solidFill>
                <a:latin typeface="Arial" panose="020B0604020202020204" pitchFamily="34" charset="0"/>
              </a:rPr>
              <a:t>Samhällsvetenskaper</a:t>
            </a:r>
          </a:p>
        </p:txBody>
      </p:sp>
      <p:sp>
        <p:nvSpPr>
          <p:cNvPr id="208899" name="Text Box 3"/>
          <p:cNvSpPr txBox="1">
            <a:spLocks noChangeArrowheads="1"/>
          </p:cNvSpPr>
          <p:nvPr/>
        </p:nvSpPr>
        <p:spPr bwMode="auto">
          <a:xfrm>
            <a:off x="2133600" y="2819401"/>
            <a:ext cx="6934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sv-FI" altLang="sv-SE" sz="2800">
                <a:solidFill>
                  <a:srgbClr val="3333CC"/>
                </a:solidFill>
                <a:latin typeface="Arial" panose="020B0604020202020204" pitchFamily="34" charset="0"/>
              </a:rPr>
              <a:t>socialpsykologi</a:t>
            </a:r>
          </a:p>
          <a:p>
            <a:pPr eaLnBrk="1" hangingPunct="1">
              <a:spcBef>
                <a:spcPct val="50000"/>
              </a:spcBef>
              <a:buFontTx/>
              <a:buNone/>
            </a:pPr>
            <a:r>
              <a:rPr lang="sv-FI" altLang="sv-SE" sz="2800">
                <a:solidFill>
                  <a:srgbClr val="3333CC"/>
                </a:solidFill>
                <a:latin typeface="Arial" panose="020B0604020202020204" pitchFamily="34" charset="0"/>
              </a:rPr>
              <a:t>sociologi</a:t>
            </a:r>
          </a:p>
          <a:p>
            <a:pPr eaLnBrk="1" hangingPunct="1">
              <a:spcBef>
                <a:spcPct val="50000"/>
              </a:spcBef>
              <a:buFontTx/>
              <a:buNone/>
            </a:pPr>
            <a:r>
              <a:rPr lang="sv-FI" altLang="sv-SE" sz="2800">
                <a:solidFill>
                  <a:srgbClr val="3333CC"/>
                </a:solidFill>
                <a:latin typeface="Arial" panose="020B0604020202020204" pitchFamily="34" charset="0"/>
              </a:rPr>
              <a:t>statslära</a:t>
            </a:r>
          </a:p>
          <a:p>
            <a:pPr eaLnBrk="1" hangingPunct="1">
              <a:spcBef>
                <a:spcPct val="50000"/>
              </a:spcBef>
              <a:buFontTx/>
              <a:buNone/>
            </a:pPr>
            <a:r>
              <a:rPr lang="sv-FI" altLang="sv-SE" sz="2800">
                <a:solidFill>
                  <a:srgbClr val="3333CC"/>
                </a:solidFill>
                <a:latin typeface="Arial" panose="020B0604020202020204" pitchFamily="34" charset="0"/>
              </a:rPr>
              <a:t>nationalekonomi</a:t>
            </a:r>
          </a:p>
        </p:txBody>
      </p:sp>
    </p:spTree>
    <p:extLst>
      <p:ext uri="{BB962C8B-B14F-4D97-AF65-F5344CB8AC3E}">
        <p14:creationId xmlns:p14="http://schemas.microsoft.com/office/powerpoint/2010/main" val="2355560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88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889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889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8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P spid="20889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subTitle" sz="half" idx="1"/>
          </p:nvPr>
        </p:nvSpPr>
        <p:spPr>
          <a:xfrm>
            <a:off x="2133600" y="914400"/>
            <a:ext cx="6705600" cy="1219200"/>
          </a:xfrm>
        </p:spPr>
        <p:txBody>
          <a:bodyPr/>
          <a:lstStyle/>
          <a:p>
            <a:pPr algn="l" eaLnBrk="1" hangingPunct="1"/>
            <a:r>
              <a:rPr lang="sv-FI" altLang="sv-SE" smtClean="0">
                <a:solidFill>
                  <a:srgbClr val="3333CC"/>
                </a:solidFill>
                <a:latin typeface="Arial" panose="020B0604020202020204" pitchFamily="34" charset="0"/>
              </a:rPr>
              <a:t>Humanistiska vetenskaper</a:t>
            </a:r>
          </a:p>
        </p:txBody>
      </p:sp>
      <p:sp>
        <p:nvSpPr>
          <p:cNvPr id="212995" name="Text Box 3"/>
          <p:cNvSpPr txBox="1">
            <a:spLocks noChangeArrowheads="1"/>
          </p:cNvSpPr>
          <p:nvPr/>
        </p:nvSpPr>
        <p:spPr bwMode="auto">
          <a:xfrm>
            <a:off x="2133600" y="2133601"/>
            <a:ext cx="76200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sv-FI" altLang="sv-SE" sz="2800">
                <a:solidFill>
                  <a:srgbClr val="0000CC"/>
                </a:solidFill>
                <a:latin typeface="Arial" panose="020B0604020202020204" pitchFamily="34" charset="0"/>
              </a:rPr>
              <a:t>historia</a:t>
            </a:r>
          </a:p>
          <a:p>
            <a:pPr eaLnBrk="1" hangingPunct="1">
              <a:spcBef>
                <a:spcPct val="50000"/>
              </a:spcBef>
              <a:buFontTx/>
              <a:buNone/>
            </a:pPr>
            <a:r>
              <a:rPr lang="sv-FI" altLang="sv-SE" sz="2800">
                <a:solidFill>
                  <a:srgbClr val="0000CC"/>
                </a:solidFill>
                <a:latin typeface="Arial" panose="020B0604020202020204" pitchFamily="34" charset="0"/>
              </a:rPr>
              <a:t>lingvistik</a:t>
            </a:r>
          </a:p>
          <a:p>
            <a:pPr eaLnBrk="1" hangingPunct="1">
              <a:spcBef>
                <a:spcPct val="50000"/>
              </a:spcBef>
              <a:buFontTx/>
              <a:buNone/>
            </a:pPr>
            <a:r>
              <a:rPr lang="sv-FI" altLang="sv-SE" sz="2800">
                <a:solidFill>
                  <a:srgbClr val="0000CC"/>
                </a:solidFill>
                <a:latin typeface="Arial" panose="020B0604020202020204" pitchFamily="34" charset="0"/>
              </a:rPr>
              <a:t>filologi</a:t>
            </a:r>
          </a:p>
          <a:p>
            <a:pPr eaLnBrk="1" hangingPunct="1">
              <a:spcBef>
                <a:spcPct val="50000"/>
              </a:spcBef>
              <a:buFontTx/>
              <a:buNone/>
            </a:pPr>
            <a:r>
              <a:rPr lang="sv-FI" altLang="sv-SE" sz="2800">
                <a:solidFill>
                  <a:srgbClr val="0000CC"/>
                </a:solidFill>
                <a:latin typeface="Arial" panose="020B0604020202020204" pitchFamily="34" charset="0"/>
              </a:rPr>
              <a:t>litteraturvetenskap</a:t>
            </a:r>
          </a:p>
          <a:p>
            <a:pPr eaLnBrk="1" hangingPunct="1">
              <a:spcBef>
                <a:spcPct val="50000"/>
              </a:spcBef>
              <a:buFontTx/>
              <a:buNone/>
            </a:pPr>
            <a:r>
              <a:rPr lang="sv-FI" altLang="sv-SE" sz="2800">
                <a:solidFill>
                  <a:srgbClr val="0000CC"/>
                </a:solidFill>
                <a:latin typeface="Arial" panose="020B0604020202020204" pitchFamily="34" charset="0"/>
              </a:rPr>
              <a:t>kulturantropologi</a:t>
            </a:r>
          </a:p>
        </p:txBody>
      </p:sp>
    </p:spTree>
    <p:extLst>
      <p:ext uri="{BB962C8B-B14F-4D97-AF65-F5344CB8AC3E}">
        <p14:creationId xmlns:p14="http://schemas.microsoft.com/office/powerpoint/2010/main" val="3480406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29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299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299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299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2995">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29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build="p" autoUpdateAnimBg="0"/>
      <p:bldP spid="21299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7989" y="376239"/>
            <a:ext cx="6296025"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285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Bildobjekt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5551" y="1484313"/>
            <a:ext cx="6994525"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151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246064"/>
            <a:ext cx="5903912"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073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p:cNvPr>
          <p:cNvPicPr>
            <a:picLocks noChangeAspect="1"/>
          </p:cNvPicPr>
          <p:nvPr/>
        </p:nvPicPr>
        <p:blipFill>
          <a:blip r:embed="rId3"/>
          <a:stretch>
            <a:fillRect/>
          </a:stretch>
        </p:blipFill>
        <p:spPr>
          <a:xfrm>
            <a:off x="3776663" y="661988"/>
            <a:ext cx="4638675" cy="5534025"/>
          </a:xfrm>
          <a:prstGeom prst="rect">
            <a:avLst/>
          </a:prstGeom>
        </p:spPr>
      </p:pic>
    </p:spTree>
    <p:extLst>
      <p:ext uri="{BB962C8B-B14F-4D97-AF65-F5344CB8AC3E}">
        <p14:creationId xmlns:p14="http://schemas.microsoft.com/office/powerpoint/2010/main" val="328242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3" y="598489"/>
            <a:ext cx="7200900"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669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4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1196976"/>
            <a:ext cx="77406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14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8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075" y="1052514"/>
            <a:ext cx="71818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233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9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179</Words>
  <Application>Microsoft Office PowerPoint</Application>
  <PresentationFormat>Bredbild</PresentationFormat>
  <Paragraphs>68</Paragraphs>
  <Slides>28</Slides>
  <Notes>19</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28</vt:i4>
      </vt:variant>
    </vt:vector>
  </HeadingPairs>
  <TitlesOfParts>
    <vt:vector size="36" baseType="lpstr">
      <vt:lpstr>Arial</vt:lpstr>
      <vt:lpstr>Calibri</vt:lpstr>
      <vt:lpstr>Calibri Light</vt:lpstr>
      <vt:lpstr>Symbol</vt:lpstr>
      <vt:lpstr>Times</vt:lpstr>
      <vt:lpstr>Times New Roman</vt:lpstr>
      <vt:lpstr>Verdana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Ralf Wadenström</dc:creator>
  <cp:lastModifiedBy>Ralf Wadenström</cp:lastModifiedBy>
  <cp:revision>2</cp:revision>
  <dcterms:created xsi:type="dcterms:W3CDTF">2016-03-17T16:12:27Z</dcterms:created>
  <dcterms:modified xsi:type="dcterms:W3CDTF">2016-03-17T16:13:49Z</dcterms:modified>
</cp:coreProperties>
</file>