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C0DA3-AACE-4823-8205-4BAF76FDA068}" type="datetimeFigureOut">
              <a:rPr lang="sv-FI" smtClean="0"/>
              <a:t>22-03-2016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447F8-83D5-4075-94CB-84E52C485B3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9554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v.wikipedia.org/wiki/Hypotes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v.wikipedia.org/wiki/Deduktio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9963B44-A95A-40A6-8CE4-1D4F3F2DB763}" type="slidenum">
              <a:rPr lang="en-GB" altLang="sv-SE" sz="1200"/>
              <a:pPr/>
              <a:t>1</a:t>
            </a:fld>
            <a:endParaRPr lang="en-GB" altLang="sv-SE" sz="120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651621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0AA9E41-FE8E-41D7-A9BD-22EBF09A3250}" type="slidenum">
              <a:rPr lang="en-GB" altLang="sv-SE" sz="1200"/>
              <a:pPr/>
              <a:t>14</a:t>
            </a:fld>
            <a:endParaRPr lang="en-GB" altLang="sv-SE" sz="120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solidFill>
            <a:srgbClr val="FFFFFF"/>
          </a:solidFill>
          <a:ln w="12700" cap="flat"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4180370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59759EA-57E9-41CB-97B8-F23239D21F5D}" type="slidenum">
              <a:rPr lang="en-GB" altLang="sv-SE" sz="1200"/>
              <a:pPr/>
              <a:t>15</a:t>
            </a:fld>
            <a:endParaRPr lang="en-GB" altLang="sv-SE" sz="120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493111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FE0A72F7-12A3-4374-B340-57FEDA70842D}" type="slidenum">
              <a:rPr lang="en-GB" altLang="sv-SE" sz="1200"/>
              <a:pPr/>
              <a:t>16</a:t>
            </a:fld>
            <a:endParaRPr lang="en-GB" altLang="sv-SE" sz="120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68721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30EA4E2-3EAA-4664-B3D1-BD16242E95D7}" type="slidenum">
              <a:rPr lang="en-GB" altLang="sv-SE" sz="1200"/>
              <a:pPr/>
              <a:t>17</a:t>
            </a:fld>
            <a:endParaRPr lang="en-GB" altLang="sv-SE" sz="120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799073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CCAA610-475D-4BC3-B3A9-F611F6D0E97A}" type="slidenum">
              <a:rPr lang="en-GB" altLang="sv-SE" sz="1200"/>
              <a:pPr/>
              <a:t>18</a:t>
            </a:fld>
            <a:endParaRPr lang="en-GB" altLang="sv-SE" sz="120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875392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6887749-73A8-4884-BF40-1CF6F2F88E29}" type="slidenum">
              <a:rPr lang="en-GB" altLang="sv-SE" sz="1200"/>
              <a:pPr/>
              <a:t>19</a:t>
            </a:fld>
            <a:endParaRPr lang="en-GB" altLang="sv-SE" sz="120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57389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FF082A7-B2B5-4884-A381-DB21A01E251D}" type="slidenum">
              <a:rPr lang="en-GB" altLang="sv-SE" sz="1200"/>
              <a:pPr/>
              <a:t>20</a:t>
            </a:fld>
            <a:endParaRPr lang="en-GB" altLang="sv-SE" sz="120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solidFill>
            <a:srgbClr val="FFFFFF"/>
          </a:solidFill>
          <a:ln w="12700" cap="flat"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2995509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E10CB0B-F15A-4543-A880-B0FE86ED5143}" type="slidenum">
              <a:rPr lang="en-GB" altLang="sv-SE" sz="1200"/>
              <a:pPr/>
              <a:t>21</a:t>
            </a:fld>
            <a:endParaRPr lang="en-GB" altLang="sv-SE" sz="12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solidFill>
            <a:srgbClr val="FFFFFF"/>
          </a:solidFill>
          <a:ln w="12700" cap="flat"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3542548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595C292-8E63-45D4-9165-6696D4C28317}" type="slidenum">
              <a:rPr lang="en-GB" altLang="sv-SE" sz="1200"/>
              <a:pPr/>
              <a:t>22</a:t>
            </a:fld>
            <a:endParaRPr lang="en-GB" altLang="sv-SE" sz="120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912301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21030C6-82DB-44C9-BFB7-611992B4E532}" type="slidenum">
              <a:rPr lang="en-GB" altLang="sv-SE" sz="1200"/>
              <a:pPr/>
              <a:t>23</a:t>
            </a:fld>
            <a:endParaRPr lang="en-GB" altLang="sv-SE" sz="120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solidFill>
            <a:srgbClr val="FFFFFF"/>
          </a:solidFill>
          <a:ln w="12700" cap="flat"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205715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FI" altLang="sv-SE" smtClean="0"/>
          </a:p>
        </p:txBody>
      </p:sp>
      <p:sp>
        <p:nvSpPr>
          <p:cNvPr id="20275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90FD97B-4F8F-4DE0-9973-91E32D36294E}" type="slidenum">
              <a:rPr lang="en-GB" altLang="sv-SE" sz="1200"/>
              <a:pPr/>
              <a:t>2</a:t>
            </a:fld>
            <a:endParaRPr lang="en-GB" altLang="sv-SE" sz="1200"/>
          </a:p>
        </p:txBody>
      </p:sp>
    </p:spTree>
    <p:extLst>
      <p:ext uri="{BB962C8B-B14F-4D97-AF65-F5344CB8AC3E}">
        <p14:creationId xmlns:p14="http://schemas.microsoft.com/office/powerpoint/2010/main" val="2026137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30B5A85-8488-4DA9-9901-C83F2CCBA8A7}" type="slidenum">
              <a:rPr lang="en-GB" altLang="sv-SE" sz="1200"/>
              <a:pPr/>
              <a:t>24</a:t>
            </a:fld>
            <a:endParaRPr lang="en-GB" altLang="sv-SE" sz="120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solidFill>
            <a:srgbClr val="FFFFFF"/>
          </a:solidFill>
          <a:ln w="12700" cap="flat"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741741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BD732D9-F170-4786-BFD5-8D6AA7BBD0C8}" type="slidenum">
              <a:rPr lang="en-GB" altLang="sv-SE" sz="1200"/>
              <a:pPr/>
              <a:t>25</a:t>
            </a:fld>
            <a:endParaRPr lang="en-GB" altLang="sv-SE" sz="120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solidFill>
            <a:srgbClr val="FFFFFF"/>
          </a:solidFill>
          <a:ln w="12700" cap="flat"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2468112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55DB2EE-EAE4-4A40-85D4-B68775092A85}" type="slidenum">
              <a:rPr lang="en-GB" altLang="sv-SE" sz="1200"/>
              <a:pPr/>
              <a:t>26</a:t>
            </a:fld>
            <a:endParaRPr lang="en-GB" altLang="sv-SE" sz="120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164898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3C1BAC3-BD88-4B1C-85E1-15B478AD9928}" type="slidenum">
              <a:rPr lang="en-GB" altLang="sv-SE" sz="1200"/>
              <a:pPr/>
              <a:t>27</a:t>
            </a:fld>
            <a:endParaRPr lang="en-GB" altLang="sv-SE" sz="12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75603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FE5A20C-165C-45F8-A1DE-98C105898ECF}" type="slidenum">
              <a:rPr lang="en-GB" altLang="sv-SE" sz="1200"/>
              <a:pPr/>
              <a:t>28</a:t>
            </a:fld>
            <a:endParaRPr lang="en-GB" altLang="sv-SE" sz="120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026155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B68BBCB9-B8F2-4F16-B288-EB3447E9D33B}" type="slidenum">
              <a:rPr lang="en-GB" altLang="sv-SE" sz="1200"/>
              <a:pPr/>
              <a:t>29</a:t>
            </a:fld>
            <a:endParaRPr lang="en-GB" altLang="sv-SE" sz="120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000045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B4833F1-AC84-4F8B-87C3-68A62FFE3863}" type="slidenum">
              <a:rPr lang="en-GB" altLang="sv-SE" sz="1200"/>
              <a:pPr/>
              <a:t>30</a:t>
            </a:fld>
            <a:endParaRPr lang="en-GB" altLang="sv-SE" sz="120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4036356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ED3F236-70A9-484C-B2D8-CE4248B62710}" type="slidenum">
              <a:rPr lang="en-GB" altLang="sv-SE" sz="1200"/>
              <a:pPr/>
              <a:t>31</a:t>
            </a:fld>
            <a:endParaRPr lang="en-GB" altLang="sv-SE" sz="120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062929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1967331C-28B2-4F03-B85A-CCB1E8C6EA8E}" type="slidenum">
              <a:rPr lang="en-GB" altLang="sv-SE" sz="1200"/>
              <a:pPr/>
              <a:t>32</a:t>
            </a:fld>
            <a:endParaRPr lang="en-GB" altLang="sv-SE" sz="120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964080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EF54171-1208-4EE4-90B3-B71F5D261252}" type="slidenum">
              <a:rPr lang="en-GB" altLang="sv-SE" sz="1200"/>
              <a:pPr/>
              <a:t>33</a:t>
            </a:fld>
            <a:endParaRPr lang="en-GB" altLang="sv-SE" sz="12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491351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FI" altLang="sv-SE" dirty="0" smtClean="0"/>
          </a:p>
        </p:txBody>
      </p:sp>
      <p:sp>
        <p:nvSpPr>
          <p:cNvPr id="20480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EA95EB1-28DC-4FC9-A33B-241E9DB0AE5A}" type="slidenum">
              <a:rPr lang="en-GB" altLang="sv-SE" sz="1200"/>
              <a:pPr/>
              <a:t>3</a:t>
            </a:fld>
            <a:endParaRPr lang="en-GB" altLang="sv-SE" sz="1200"/>
          </a:p>
        </p:txBody>
      </p:sp>
    </p:spTree>
    <p:extLst>
      <p:ext uri="{BB962C8B-B14F-4D97-AF65-F5344CB8AC3E}">
        <p14:creationId xmlns:p14="http://schemas.microsoft.com/office/powerpoint/2010/main" val="25634074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29F2E90-C5E4-4B5E-A3E4-089E906BED50}" type="slidenum">
              <a:rPr lang="en-GB" altLang="sv-SE" sz="1200"/>
              <a:pPr/>
              <a:t>34</a:t>
            </a:fld>
            <a:endParaRPr lang="en-GB" altLang="sv-SE" sz="120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7450127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04F5103-01D3-442E-A4D9-1C7829A63858}" type="slidenum">
              <a:rPr lang="en-GB" altLang="sv-SE" sz="1200"/>
              <a:pPr/>
              <a:t>35</a:t>
            </a:fld>
            <a:endParaRPr lang="en-GB" altLang="sv-SE" sz="120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1013792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168068A-C4E8-4E57-9CED-26FE5A1CE81C}" type="slidenum">
              <a:rPr lang="en-GB" altLang="sv-SE" sz="1200"/>
              <a:pPr/>
              <a:t>36</a:t>
            </a:fld>
            <a:endParaRPr lang="en-GB" altLang="sv-SE" sz="120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959669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1C0D84E-9174-4BE5-B2EA-92C26580B7D8}" type="slidenum">
              <a:rPr lang="en-GB" altLang="sv-SE" sz="1200"/>
              <a:pPr/>
              <a:t>37</a:t>
            </a:fld>
            <a:endParaRPr lang="en-GB" altLang="sv-SE" sz="120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6193357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F2E8415-8C0E-49C7-843B-7FFB3D9C1BCC}" type="slidenum">
              <a:rPr lang="en-GB" altLang="sv-SE" sz="1200"/>
              <a:pPr/>
              <a:t>38</a:t>
            </a:fld>
            <a:endParaRPr lang="en-GB" altLang="sv-SE" sz="1200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/>
            <a:r>
              <a:rPr lang="sv-FI" altLang="sv-SE" smtClean="0"/>
              <a:t>Att formulera en eller flera </a:t>
            </a:r>
            <a:r>
              <a:rPr lang="sv-FI" altLang="sv-SE" smtClean="0">
                <a:hlinkClick r:id="rId3" tooltip="Hypotes"/>
              </a:rPr>
              <a:t>hypoteser</a:t>
            </a:r>
            <a:r>
              <a:rPr lang="sv-FI" altLang="sv-SE" smtClean="0"/>
              <a:t>. </a:t>
            </a:r>
          </a:p>
          <a:p>
            <a:pPr marL="228600" indent="-228600"/>
            <a:r>
              <a:rPr lang="sv-FI" altLang="sv-SE" smtClean="0"/>
              <a:t>Att härleda konsekvenser som logiskt måste följa av hypotesen eller hypoteserna (beteckningen </a:t>
            </a:r>
            <a:r>
              <a:rPr lang="sv-FI" altLang="sv-SE" i="1" smtClean="0"/>
              <a:t>hypotetisk-deduktiv</a:t>
            </a:r>
            <a:r>
              <a:rPr lang="sv-FI" altLang="sv-SE" smtClean="0"/>
              <a:t> syftar här på </a:t>
            </a:r>
            <a:r>
              <a:rPr lang="sv-FI" altLang="sv-SE" smtClean="0">
                <a:hlinkClick r:id="rId4" tooltip="Deduktion"/>
              </a:rPr>
              <a:t>deduktiv</a:t>
            </a:r>
            <a:r>
              <a:rPr lang="sv-FI" altLang="sv-SE" smtClean="0"/>
              <a:t> härledning av konsekvenser ur den givna hypotesen). </a:t>
            </a:r>
          </a:p>
          <a:p>
            <a:pPr marL="228600" indent="-228600"/>
            <a:r>
              <a:rPr lang="sv-FI" altLang="sv-SE" smtClean="0"/>
              <a:t>Att undersöka om dessa konsekvenser stämmer överens med verkligheten. </a:t>
            </a:r>
          </a:p>
          <a:p>
            <a:pPr marL="228600" indent="-228600"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71078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C7F6-CD1E-4BC4-84F7-8C4D680F30F1}" type="slidenum">
              <a:rPr lang="en-GB" altLang="fi-FI" smtClean="0"/>
              <a:pPr/>
              <a:t>8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96211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5ADB123-F0E6-407B-AE07-EB25F88A3E9B}" type="slidenum">
              <a:rPr lang="en-GB" altLang="sv-SE" sz="1200"/>
              <a:pPr/>
              <a:t>9</a:t>
            </a:fld>
            <a:endParaRPr lang="en-GB" altLang="sv-SE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281720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A77574D-BB0A-41FE-9A9D-581199D55778}" type="slidenum">
              <a:rPr lang="en-GB" altLang="sv-SE" sz="1200"/>
              <a:pPr/>
              <a:t>10</a:t>
            </a:fld>
            <a:endParaRPr lang="en-GB" altLang="sv-SE" sz="1200"/>
          </a:p>
        </p:txBody>
      </p:sp>
      <p:sp>
        <p:nvSpPr>
          <p:cNvPr id="206851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0"/>
              </a:lnSpc>
              <a:spcAft>
                <a:spcPct val="5264000"/>
              </a:spcAft>
            </a:pPr>
            <a:fld id="{5080B4DB-F947-4385-857A-91519D32AA21}" type="slidenum">
              <a:rPr lang="en-GB" altLang="sv-SE" sz="1200"/>
              <a:pPr eaLnBrk="1" hangingPunct="1">
                <a:lnSpc>
                  <a:spcPct val="0"/>
                </a:lnSpc>
                <a:spcAft>
                  <a:spcPct val="5264000"/>
                </a:spcAft>
              </a:pPr>
              <a:t>10</a:t>
            </a:fld>
            <a:endParaRPr lang="en-GB" altLang="sv-SE" sz="1200"/>
          </a:p>
        </p:txBody>
      </p:sp>
      <p:sp>
        <p:nvSpPr>
          <p:cNvPr id="206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1154501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4FB3D1C-5AC4-45FC-8B6B-9054B842E5BF}" type="slidenum">
              <a:rPr lang="en-GB" altLang="sv-SE" sz="1200"/>
              <a:pPr/>
              <a:t>11</a:t>
            </a:fld>
            <a:endParaRPr lang="en-GB" altLang="sv-SE" sz="120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348540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0293FBD-BEAD-4880-9A73-144E0EEBF4D0}" type="slidenum">
              <a:rPr lang="en-GB" altLang="sv-SE" sz="1200"/>
              <a:pPr/>
              <a:t>12</a:t>
            </a:fld>
            <a:endParaRPr lang="en-GB" altLang="sv-SE" sz="120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sv-FI" altLang="sv-SE" b="1" smtClean="0"/>
              <a:t>Orangestrupig skogssångare</a:t>
            </a:r>
          </a:p>
          <a:p>
            <a:pPr>
              <a:spcBef>
                <a:spcPct val="0"/>
              </a:spcBef>
            </a:pPr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478376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FI" altLang="sv-SE" smtClean="0"/>
          </a:p>
        </p:txBody>
      </p:sp>
      <p:sp>
        <p:nvSpPr>
          <p:cNvPr id="20992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16958C7D-B323-4EEB-AAD6-07E4A6676F43}" type="slidenum">
              <a:rPr lang="en-GB" altLang="sv-SE" sz="1200"/>
              <a:pPr/>
              <a:t>13</a:t>
            </a:fld>
            <a:endParaRPr lang="en-GB" altLang="sv-SE" sz="1200"/>
          </a:p>
        </p:txBody>
      </p:sp>
    </p:spTree>
    <p:extLst>
      <p:ext uri="{BB962C8B-B14F-4D97-AF65-F5344CB8AC3E}">
        <p14:creationId xmlns:p14="http://schemas.microsoft.com/office/powerpoint/2010/main" val="285920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6163-F5B3-42E1-9A20-42737BBD73A1}" type="datetimeFigureOut">
              <a:rPr lang="sv-FI" smtClean="0"/>
              <a:t>22-03-2016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BACD-42C3-4313-BBD2-1BB2834CEB0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4537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6163-F5B3-42E1-9A20-42737BBD73A1}" type="datetimeFigureOut">
              <a:rPr lang="sv-FI" smtClean="0"/>
              <a:t>22-03-2016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BACD-42C3-4313-BBD2-1BB2834CEB0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6015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6163-F5B3-42E1-9A20-42737BBD73A1}" type="datetimeFigureOut">
              <a:rPr lang="sv-FI" smtClean="0"/>
              <a:t>22-03-2016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BACD-42C3-4313-BBD2-1BB2834CEB0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6507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6163-F5B3-42E1-9A20-42737BBD73A1}" type="datetimeFigureOut">
              <a:rPr lang="sv-FI" smtClean="0"/>
              <a:t>22-03-2016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BACD-42C3-4313-BBD2-1BB2834CEB0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977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6163-F5B3-42E1-9A20-42737BBD73A1}" type="datetimeFigureOut">
              <a:rPr lang="sv-FI" smtClean="0"/>
              <a:t>22-03-2016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BACD-42C3-4313-BBD2-1BB2834CEB0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2412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6163-F5B3-42E1-9A20-42737BBD73A1}" type="datetimeFigureOut">
              <a:rPr lang="sv-FI" smtClean="0"/>
              <a:t>22-03-2016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BACD-42C3-4313-BBD2-1BB2834CEB0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1830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6163-F5B3-42E1-9A20-42737BBD73A1}" type="datetimeFigureOut">
              <a:rPr lang="sv-FI" smtClean="0"/>
              <a:t>22-03-2016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BACD-42C3-4313-BBD2-1BB2834CEB0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9374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6163-F5B3-42E1-9A20-42737BBD73A1}" type="datetimeFigureOut">
              <a:rPr lang="sv-FI" smtClean="0"/>
              <a:t>22-03-2016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BACD-42C3-4313-BBD2-1BB2834CEB0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9887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6163-F5B3-42E1-9A20-42737BBD73A1}" type="datetimeFigureOut">
              <a:rPr lang="sv-FI" smtClean="0"/>
              <a:t>22-03-2016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BACD-42C3-4313-BBD2-1BB2834CEB0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1823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6163-F5B3-42E1-9A20-42737BBD73A1}" type="datetimeFigureOut">
              <a:rPr lang="sv-FI" smtClean="0"/>
              <a:t>22-03-2016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BACD-42C3-4313-BBD2-1BB2834CEB0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9464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6163-F5B3-42E1-9A20-42737BBD73A1}" type="datetimeFigureOut">
              <a:rPr lang="sv-FI" smtClean="0"/>
              <a:t>22-03-2016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BACD-42C3-4313-BBD2-1BB2834CEB0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4018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26163-F5B3-42E1-9A20-42737BBD73A1}" type="datetimeFigureOut">
              <a:rPr lang="sv-FI" smtClean="0"/>
              <a:t>22-03-2016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BACD-42C3-4313-BBD2-1BB2834CEB0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0347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2063750" y="1341439"/>
            <a:ext cx="8153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0066"/>
                </a:solidFill>
                <a:latin typeface="Arial" panose="020B0604020202020204" pitchFamily="34" charset="0"/>
              </a:rPr>
              <a:t>Klassificeringen av vetenskaper bygger åtminstone delvis på skillnader i metodik.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0066"/>
                </a:solidFill>
                <a:latin typeface="Arial" panose="020B0604020202020204" pitchFamily="34" charset="0"/>
              </a:rPr>
              <a:t>Klassificeringen av vetenskaper kan även baseras på forskningsområden och </a:t>
            </a:r>
            <a:r>
              <a:rPr lang="sv-FI" altLang="sv-SE" dirty="0">
                <a:solidFill>
                  <a:srgbClr val="000066"/>
                </a:solidFill>
                <a:latin typeface="Arial" panose="020B0604020202020204" pitchFamily="34" charset="0"/>
              </a:rPr>
              <a:t>beskrivningsnivåer</a:t>
            </a:r>
            <a:r>
              <a:rPr lang="sv-FI" altLang="sv-SE" dirty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72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subTitle" sz="half" idx="4294967295"/>
          </p:nvPr>
        </p:nvSpPr>
        <p:spPr>
          <a:xfrm>
            <a:off x="2063750" y="692150"/>
            <a:ext cx="6781800" cy="762000"/>
          </a:xfrm>
        </p:spPr>
        <p:txBody>
          <a:bodyPr/>
          <a:lstStyle/>
          <a:p>
            <a:pPr marL="0" indent="0">
              <a:buNone/>
            </a:pPr>
            <a:r>
              <a:rPr lang="fi-FI" altLang="sv-SE" sz="3600">
                <a:solidFill>
                  <a:schemeClr val="accent1"/>
                </a:solidFill>
                <a:latin typeface="Arial" panose="020B0604020202020204" pitchFamily="34" charset="0"/>
              </a:rPr>
              <a:t>Aristotelisk definition</a:t>
            </a:r>
            <a:endParaRPr lang="en-GB" altLang="sv-SE" sz="36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2063750" y="1773239"/>
            <a:ext cx="7200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FI" altLang="sv-SE" sz="2400" dirty="0">
                <a:solidFill>
                  <a:schemeClr val="accent5"/>
                </a:solidFill>
                <a:latin typeface="Arial" panose="020B0604020202020204" pitchFamily="34" charset="0"/>
              </a:rPr>
              <a:t>närmaste högre klass och särskiljande </a:t>
            </a:r>
            <a:r>
              <a:rPr lang="sv-FI" altLang="sv-SE" sz="2400" dirty="0">
                <a:solidFill>
                  <a:schemeClr val="accent5"/>
                </a:solidFill>
                <a:latin typeface="Arial" panose="020B0604020202020204" pitchFamily="34" charset="0"/>
              </a:rPr>
              <a:t>kännetecken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FI" altLang="sv-SE" sz="2400" dirty="0">
              <a:solidFill>
                <a:schemeClr val="accent5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FI" altLang="sv-SE" sz="2400" dirty="0">
                <a:solidFill>
                  <a:schemeClr val="accent5"/>
                </a:solidFill>
                <a:latin typeface="Arial" panose="020B0604020202020204" pitchFamily="34" charset="0"/>
              </a:rPr>
              <a:t>rektangel = fyrhörning med räta vinklar</a:t>
            </a:r>
          </a:p>
        </p:txBody>
      </p:sp>
    </p:spTree>
    <p:extLst>
      <p:ext uri="{BB962C8B-B14F-4D97-AF65-F5344CB8AC3E}">
        <p14:creationId xmlns:p14="http://schemas.microsoft.com/office/powerpoint/2010/main" val="337273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/>
      <p:bldP spid="22733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subTitle" sz="half" idx="1"/>
          </p:nvPr>
        </p:nvSpPr>
        <p:spPr>
          <a:xfrm>
            <a:off x="2057400" y="381000"/>
            <a:ext cx="6781800" cy="762000"/>
          </a:xfrm>
        </p:spPr>
        <p:txBody>
          <a:bodyPr/>
          <a:lstStyle/>
          <a:p>
            <a:pPr algn="l" eaLnBrk="1" hangingPunct="1"/>
            <a:r>
              <a:rPr lang="fi-FI" altLang="sv-SE" b="1" smtClean="0">
                <a:solidFill>
                  <a:srgbClr val="000066"/>
                </a:solidFill>
                <a:latin typeface="Verdana" panose="020B0604030504040204" pitchFamily="34" charset="0"/>
              </a:rPr>
              <a:t>Aristoteles zoologi</a:t>
            </a:r>
            <a:endParaRPr lang="en-GB" altLang="sv-SE" b="1" smtClean="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1828800" y="33528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>
                <a:solidFill>
                  <a:srgbClr val="0000CC"/>
                </a:solidFill>
                <a:latin typeface="Verdana" panose="020B0604030504040204" pitchFamily="34" charset="0"/>
              </a:rPr>
              <a:t>djur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752600" y="55626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i-FI" altLang="sv-SE">
                <a:solidFill>
                  <a:srgbClr val="0000CC"/>
                </a:solidFill>
                <a:latin typeface="Verdana" panose="020B0604030504040204" pitchFamily="34" charset="0"/>
              </a:rPr>
              <a:t>(</a:t>
            </a:r>
            <a:r>
              <a:rPr lang="sv-FI" altLang="sv-SE">
                <a:solidFill>
                  <a:srgbClr val="0000CC"/>
                </a:solidFill>
                <a:latin typeface="Verdana" panose="020B0604030504040204" pitchFamily="34" charset="0"/>
              </a:rPr>
              <a:t>växter</a:t>
            </a:r>
            <a:r>
              <a:rPr lang="fi-FI" altLang="sv-SE">
                <a:solidFill>
                  <a:srgbClr val="0000CC"/>
                </a:solidFill>
                <a:latin typeface="Verdana" panose="020B0604030504040204" pitchFamily="34" charset="0"/>
              </a:rPr>
              <a:t>)</a:t>
            </a:r>
            <a:endParaRPr lang="en-GB" altLang="sv-SE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2971800" y="2514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400">
                <a:solidFill>
                  <a:srgbClr val="333399"/>
                </a:solidFill>
                <a:latin typeface="Verdana" panose="020B0604030504040204" pitchFamily="34" charset="0"/>
              </a:rPr>
              <a:t>bloddjur</a:t>
            </a: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2971800" y="4495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400">
                <a:solidFill>
                  <a:srgbClr val="333399"/>
                </a:solidFill>
                <a:latin typeface="Verdana" panose="020B0604030504040204" pitchFamily="34" charset="0"/>
              </a:rPr>
              <a:t>blodlösa djur</a:t>
            </a:r>
          </a:p>
        </p:txBody>
      </p:sp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5181600" y="2327702"/>
            <a:ext cx="502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FI" altLang="sv-SE" sz="2400" dirty="0">
                <a:solidFill>
                  <a:srgbClr val="000066"/>
                </a:solidFill>
                <a:latin typeface="Arial" panose="020B0604020202020204" pitchFamily="34" charset="0"/>
              </a:rPr>
              <a:t>djur </a:t>
            </a:r>
            <a:r>
              <a:rPr lang="sv-FI" altLang="sv-SE" sz="2400" dirty="0">
                <a:solidFill>
                  <a:srgbClr val="000066"/>
                </a:solidFill>
                <a:latin typeface="Arial" panose="020B0604020202020204" pitchFamily="34" charset="0"/>
              </a:rPr>
              <a:t>som föder levande ungar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FI" altLang="sv-SE" sz="2400" dirty="0">
                <a:solidFill>
                  <a:srgbClr val="000066"/>
                </a:solidFill>
                <a:latin typeface="Arial" panose="020B0604020202020204" pitchFamily="34" charset="0"/>
              </a:rPr>
              <a:t>äggläggande </a:t>
            </a:r>
            <a:r>
              <a:rPr lang="sv-FI" altLang="sv-SE" sz="2400" dirty="0">
                <a:solidFill>
                  <a:srgbClr val="000066"/>
                </a:solidFill>
                <a:latin typeface="Arial" panose="020B0604020202020204" pitchFamily="34" charset="0"/>
              </a:rPr>
              <a:t>djur</a:t>
            </a:r>
            <a:endParaRPr lang="sv-FI" altLang="sv-SE" sz="24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build="p" autoUpdateAnimBg="0"/>
      <p:bldP spid="229379" grpId="0" autoUpdateAnimBg="0"/>
      <p:bldP spid="229380" grpId="0" autoUpdateAnimBg="0"/>
      <p:bldP spid="229381" grpId="0" autoUpdateAnimBg="0"/>
      <p:bldP spid="229382" grpId="0" autoUpdateAnimBg="0"/>
      <p:bldP spid="229383" grpId="0" build="p" autoUpdateAnimBg="0" rev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0"/>
            <a:ext cx="8569325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15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549276"/>
            <a:ext cx="21240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549275"/>
            <a:ext cx="1952625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78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val 2"/>
          <p:cNvSpPr>
            <a:spLocks noChangeArrowheads="1"/>
          </p:cNvSpPr>
          <p:nvPr/>
        </p:nvSpPr>
        <p:spPr bwMode="auto">
          <a:xfrm>
            <a:off x="2590800" y="1143000"/>
            <a:ext cx="7239000" cy="4495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FI" altLang="sv-SE" sz="2400"/>
          </a:p>
        </p:txBody>
      </p:sp>
      <p:sp>
        <p:nvSpPr>
          <p:cNvPr id="74755" name="Oval 3"/>
          <p:cNvSpPr>
            <a:spLocks noChangeArrowheads="1"/>
          </p:cNvSpPr>
          <p:nvPr/>
        </p:nvSpPr>
        <p:spPr bwMode="auto">
          <a:xfrm>
            <a:off x="4572000" y="1828800"/>
            <a:ext cx="4419600" cy="3048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FI" altLang="sv-SE" sz="2400"/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6850064" y="2743200"/>
            <a:ext cx="1912937" cy="12954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405C8E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sv-FI" altLang="sv-SE" sz="16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411789" y="763589"/>
            <a:ext cx="1139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sv-SE" sz="1600">
                <a:solidFill>
                  <a:srgbClr val="008000"/>
                </a:solidFill>
                <a:latin typeface="Verdana" panose="020B0604030504040204" pitchFamily="34" charset="0"/>
              </a:rPr>
              <a:t>djur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6348413" y="1449389"/>
            <a:ext cx="1346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sv-SE" sz="1600">
                <a:solidFill>
                  <a:schemeClr val="accent2"/>
                </a:solidFill>
                <a:latin typeface="Verdana" panose="020B0604030504040204" pitchFamily="34" charset="0"/>
              </a:rPr>
              <a:t>däggdjur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459663" y="2335213"/>
            <a:ext cx="1293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v-SE" sz="1600">
                <a:solidFill>
                  <a:srgbClr val="405C8E"/>
                </a:solidFill>
                <a:latin typeface="Verdana" panose="020B0604030504040204" pitchFamily="34" charset="0"/>
              </a:rPr>
              <a:t>människa</a:t>
            </a: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6913564" y="3101975"/>
            <a:ext cx="1849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sv-SE" sz="1600" b="1">
                <a:solidFill>
                  <a:srgbClr val="0000CC"/>
                </a:solidFill>
                <a:latin typeface="Arial" panose="020B0604020202020204" pitchFamily="34" charset="0"/>
              </a:rPr>
              <a:t>x Charles Darwin</a:t>
            </a:r>
            <a:endParaRPr lang="en-GB" altLang="sv-SE" sz="16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00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447800"/>
            <a:ext cx="7772400" cy="1295400"/>
          </a:xfrm>
        </p:spPr>
        <p:txBody>
          <a:bodyPr/>
          <a:lstStyle/>
          <a:p>
            <a:pPr algn="l" eaLnBrk="1" hangingPunct="1"/>
            <a:r>
              <a:rPr lang="sv-FI" altLang="sv-SE" sz="4800" dirty="0">
                <a:solidFill>
                  <a:srgbClr val="0070C0"/>
                </a:solidFill>
                <a:latin typeface="Arial" panose="020B0604020202020204" pitchFamily="34" charset="0"/>
              </a:rPr>
              <a:t>Deduktion</a:t>
            </a:r>
            <a:r>
              <a:rPr lang="sv-FI" altLang="sv-SE" sz="4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sv-FI" altLang="sv-SE" sz="4800" dirty="0">
                <a:solidFill>
                  <a:srgbClr val="000066"/>
                </a:solidFill>
                <a:latin typeface="Arial" panose="020B0604020202020204" pitchFamily="34" charset="0"/>
              </a:rPr>
              <a:t>och</a:t>
            </a:r>
            <a:r>
              <a:rPr lang="sv-FI" altLang="sv-SE" sz="4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sv-FI" altLang="sv-SE" sz="4800" dirty="0">
                <a:solidFill>
                  <a:srgbClr val="00B050"/>
                </a:solidFill>
                <a:latin typeface="Arial" panose="020B0604020202020204" pitchFamily="34" charset="0"/>
              </a:rPr>
              <a:t>induktion</a:t>
            </a:r>
          </a:p>
        </p:txBody>
      </p:sp>
    </p:spTree>
    <p:extLst>
      <p:ext uri="{BB962C8B-B14F-4D97-AF65-F5344CB8AC3E}">
        <p14:creationId xmlns:p14="http://schemas.microsoft.com/office/powerpoint/2010/main" val="229023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1905000" y="1676400"/>
            <a:ext cx="853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0066"/>
                </a:solidFill>
                <a:latin typeface="Arial" panose="020B0604020202020204" pitchFamily="34" charset="0"/>
              </a:rPr>
              <a:t>Välgrundade </a:t>
            </a:r>
            <a:r>
              <a:rPr lang="sv-FI" altLang="sv-SE" dirty="0">
                <a:solidFill>
                  <a:srgbClr val="000066"/>
                </a:solidFill>
                <a:latin typeface="Arial" panose="020B0604020202020204" pitchFamily="34" charset="0"/>
              </a:rPr>
              <a:t>vetenskapliga (slut)satser förutsätter giltiga eller åtminstone trovärdiga slutledningar.</a:t>
            </a:r>
          </a:p>
        </p:txBody>
      </p:sp>
    </p:spTree>
    <p:extLst>
      <p:ext uri="{BB962C8B-B14F-4D97-AF65-F5344CB8AC3E}">
        <p14:creationId xmlns:p14="http://schemas.microsoft.com/office/powerpoint/2010/main" val="39935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2057400" y="609600"/>
            <a:ext cx="807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>
                <a:solidFill>
                  <a:srgbClr val="000066"/>
                </a:solidFill>
                <a:latin typeface="Verdana" panose="020B0604030504040204" pitchFamily="34" charset="0"/>
              </a:rPr>
              <a:t>premiss 1</a:t>
            </a:r>
            <a:r>
              <a:rPr lang="sv-SE" altLang="sv-SE">
                <a:solidFill>
                  <a:srgbClr val="3333CC"/>
                </a:solidFill>
                <a:latin typeface="Verdana" panose="020B0604030504040204" pitchFamily="34" charset="0"/>
              </a:rPr>
              <a:t> 	Alla filosofer är dödliga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>
                <a:solidFill>
                  <a:srgbClr val="000066"/>
                </a:solidFill>
                <a:latin typeface="Verdana" panose="020B0604030504040204" pitchFamily="34" charset="0"/>
              </a:rPr>
              <a:t>premiss 2</a:t>
            </a:r>
            <a:r>
              <a:rPr lang="sv-SE" altLang="sv-SE" sz="2400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>
                <a:solidFill>
                  <a:srgbClr val="3333CC"/>
                </a:solidFill>
                <a:latin typeface="Verdana" panose="020B0604030504040204" pitchFamily="34" charset="0"/>
              </a:rPr>
              <a:t>Sokrates är filosof.</a:t>
            </a:r>
            <a:endParaRPr lang="en-GB" altLang="sv-SE">
              <a:solidFill>
                <a:srgbClr val="3333CC"/>
              </a:solidFill>
              <a:latin typeface="Verdana" panose="020B0604030504040204" pitchFamily="34" charset="0"/>
            </a:endParaRPr>
          </a:p>
        </p:txBody>
      </p:sp>
      <p:sp>
        <p:nvSpPr>
          <p:cNvPr id="237571" name="Line 3"/>
          <p:cNvSpPr>
            <a:spLocks noChangeShapeType="1"/>
          </p:cNvSpPr>
          <p:nvPr/>
        </p:nvSpPr>
        <p:spPr bwMode="auto">
          <a:xfrm>
            <a:off x="3952875" y="2133600"/>
            <a:ext cx="5181600" cy="0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2057400" y="2362200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>
                <a:solidFill>
                  <a:srgbClr val="000066"/>
                </a:solidFill>
                <a:latin typeface="Verdana" panose="020B0604030504040204" pitchFamily="34" charset="0"/>
              </a:rPr>
              <a:t>slutsats	</a:t>
            </a:r>
            <a:r>
              <a:rPr lang="sv-SE" altLang="sv-SE">
                <a:solidFill>
                  <a:srgbClr val="3333CC"/>
                </a:solidFill>
                <a:latin typeface="Verdana" panose="020B0604030504040204" pitchFamily="34" charset="0"/>
              </a:rPr>
              <a:t>Sokrates är dödlig.</a:t>
            </a:r>
            <a:endParaRPr lang="en-GB" altLang="sv-SE">
              <a:solidFill>
                <a:srgbClr val="3333CC"/>
              </a:solidFill>
              <a:latin typeface="Verdana" panose="020B0604030504040204" pitchFamily="34" charset="0"/>
            </a:endParaRP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095500" y="3733800"/>
            <a:ext cx="8001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solidFill>
                  <a:srgbClr val="00B050"/>
                </a:solidFill>
                <a:latin typeface="Verdana" panose="020B0604030504040204" pitchFamily="34" charset="0"/>
              </a:rPr>
              <a:t>premiss 1	</a:t>
            </a:r>
            <a:r>
              <a:rPr lang="sv-SE" altLang="sv-SE" dirty="0">
                <a:solidFill>
                  <a:srgbClr val="00B050"/>
                </a:solidFill>
                <a:latin typeface="Verdana" panose="020B0604030504040204" pitchFamily="34" charset="0"/>
              </a:rPr>
              <a:t>Sokrates dog.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solidFill>
                  <a:srgbClr val="00B050"/>
                </a:solidFill>
                <a:latin typeface="Verdana" panose="020B0604030504040204" pitchFamily="34" charset="0"/>
              </a:rPr>
              <a:t>premiss 2	</a:t>
            </a:r>
            <a:r>
              <a:rPr lang="sv-SE" altLang="sv-SE" dirty="0">
                <a:solidFill>
                  <a:srgbClr val="00B05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Platon dog.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solidFill>
                  <a:srgbClr val="00B050"/>
                </a:solidFill>
                <a:latin typeface="Verdana" panose="020B0604030504040204" pitchFamily="34" charset="0"/>
              </a:rPr>
              <a:t>premiss 3	</a:t>
            </a:r>
            <a:r>
              <a:rPr lang="sv-SE" altLang="sv-SE" dirty="0">
                <a:solidFill>
                  <a:srgbClr val="00B05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Aristoteles dog.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sv-SE" sz="2400" dirty="0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237574" name="Line 6"/>
          <p:cNvSpPr>
            <a:spLocks noChangeShapeType="1"/>
          </p:cNvSpPr>
          <p:nvPr/>
        </p:nvSpPr>
        <p:spPr bwMode="auto">
          <a:xfrm flipV="1">
            <a:off x="3962400" y="5638800"/>
            <a:ext cx="5372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2133600" y="58674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solidFill>
                  <a:srgbClr val="00B050"/>
                </a:solidFill>
                <a:latin typeface="Verdana" panose="020B0604030504040204" pitchFamily="34" charset="0"/>
              </a:rPr>
              <a:t>slutsats	</a:t>
            </a:r>
            <a:r>
              <a:rPr lang="sv-SE" altLang="sv-SE" dirty="0">
                <a:solidFill>
                  <a:srgbClr val="00B05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Alla filosofer dör.</a:t>
            </a:r>
            <a:endParaRPr lang="en-GB" altLang="sv-SE" dirty="0">
              <a:solidFill>
                <a:srgbClr val="00B05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 rot="16200000">
            <a:off x="9767512" y="1199357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deduktion</a:t>
            </a:r>
            <a:endParaRPr lang="sv-SE" sz="1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 rot="16200000">
            <a:off x="9801977" y="4300144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induktion</a:t>
            </a:r>
            <a:endParaRPr lang="sv-SE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build="p" autoUpdateAnimBg="0"/>
      <p:bldP spid="237571" grpId="0" animBg="1"/>
      <p:bldP spid="237572" grpId="0" autoUpdateAnimBg="0"/>
      <p:bldP spid="237573" grpId="0" build="p" autoUpdateAnimBg="0"/>
      <p:bldP spid="237574" grpId="0" animBg="1"/>
      <p:bldP spid="237575" grpId="0" autoUpdateAnimBg="0"/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2063750" y="1412876"/>
            <a:ext cx="8001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solidFill>
                  <a:srgbClr val="00B050"/>
                </a:solidFill>
                <a:latin typeface="Verdana" panose="020B0604030504040204" pitchFamily="34" charset="0"/>
              </a:rPr>
              <a:t>premiss 1	</a:t>
            </a:r>
            <a:r>
              <a:rPr lang="sv-SE" altLang="sv-SE" dirty="0">
                <a:solidFill>
                  <a:srgbClr val="00B050"/>
                </a:solidFill>
                <a:latin typeface="Verdana" panose="020B0604030504040204" pitchFamily="34" charset="0"/>
              </a:rPr>
              <a:t>Sokrates dog.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solidFill>
                  <a:srgbClr val="00B050"/>
                </a:solidFill>
                <a:latin typeface="Verdana" panose="020B0604030504040204" pitchFamily="34" charset="0"/>
              </a:rPr>
              <a:t>premiss 2	</a:t>
            </a:r>
            <a:r>
              <a:rPr lang="sv-SE" altLang="sv-SE" dirty="0">
                <a:solidFill>
                  <a:srgbClr val="00B05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Platon dog.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solidFill>
                  <a:srgbClr val="00B050"/>
                </a:solidFill>
                <a:latin typeface="Verdana" panose="020B0604030504040204" pitchFamily="34" charset="0"/>
              </a:rPr>
              <a:t>premiss 3	</a:t>
            </a:r>
            <a:r>
              <a:rPr lang="sv-SE" altLang="sv-SE" dirty="0">
                <a:solidFill>
                  <a:srgbClr val="00B05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Aristoteles dog.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dirty="0">
                <a:solidFill>
                  <a:srgbClr val="00B05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    </a:t>
            </a:r>
            <a:r>
              <a:rPr lang="sv-SE" altLang="sv-SE" sz="2400" dirty="0">
                <a:solidFill>
                  <a:srgbClr val="00B05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solidFill>
                  <a:srgbClr val="00B050"/>
                </a:solidFill>
                <a:latin typeface="Verdana" panose="020B0604030504040204" pitchFamily="34" charset="0"/>
              </a:rPr>
              <a:t>premiss n</a:t>
            </a:r>
            <a:r>
              <a:rPr lang="sv-FI" altLang="sv-SE" dirty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v-FI" altLang="sv-SE" sz="2400" b="1" dirty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sv-FI" altLang="sv-SE" dirty="0">
                <a:solidFill>
                  <a:srgbClr val="00B05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G. H. </a:t>
            </a:r>
            <a:r>
              <a:rPr lang="sv-FI" altLang="sv-SE" dirty="0">
                <a:solidFill>
                  <a:srgbClr val="00B05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von Wright dog.</a:t>
            </a:r>
            <a:endParaRPr lang="sv-SE" altLang="sv-SE" dirty="0">
              <a:solidFill>
                <a:srgbClr val="00B050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sv-SE" sz="2400" dirty="0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239619" name="Line 3"/>
          <p:cNvSpPr>
            <a:spLocks noChangeShapeType="1"/>
          </p:cNvSpPr>
          <p:nvPr/>
        </p:nvSpPr>
        <p:spPr bwMode="auto">
          <a:xfrm flipV="1">
            <a:off x="3792538" y="4292600"/>
            <a:ext cx="5372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2135188" y="4581525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solidFill>
                  <a:srgbClr val="00B050"/>
                </a:solidFill>
                <a:latin typeface="Verdana" panose="020B0604030504040204" pitchFamily="34" charset="0"/>
              </a:rPr>
              <a:t>slutsats	</a:t>
            </a:r>
            <a:r>
              <a:rPr lang="sv-SE" altLang="sv-SE" dirty="0">
                <a:solidFill>
                  <a:srgbClr val="00B05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(Alla) filosofer dör.</a:t>
            </a:r>
            <a:endParaRPr lang="en-GB" altLang="sv-SE" dirty="0">
              <a:solidFill>
                <a:srgbClr val="00B05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 rot="16200000">
            <a:off x="9732128" y="2183541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induktion</a:t>
            </a:r>
            <a:endParaRPr lang="sv-SE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utoUpdateAnimBg="0"/>
      <p:bldP spid="239619" grpId="0" animBg="1"/>
      <p:bldP spid="239620" grpId="0" autoUpdateAnimBg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1981200" y="1219200"/>
            <a:ext cx="838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chemeClr val="accent5"/>
                </a:solidFill>
                <a:latin typeface="Arial" panose="020B0604020202020204" pitchFamily="34" charset="0"/>
              </a:rPr>
              <a:t>Deduktion betyder (ofta) slutledning från allmänna premisser till partikulära slutsatser.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v-FI" altLang="sv-SE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B050"/>
                </a:solidFill>
                <a:latin typeface="Arial" panose="020B0604020202020204" pitchFamily="34" charset="0"/>
              </a:rPr>
              <a:t>Induktion betyder (ofta) slutledning från individuella premisser eller fakta till allmänna slutsatser.</a:t>
            </a:r>
          </a:p>
        </p:txBody>
      </p:sp>
    </p:spTree>
    <p:extLst>
      <p:ext uri="{BB962C8B-B14F-4D97-AF65-F5344CB8AC3E}">
        <p14:creationId xmlns:p14="http://schemas.microsoft.com/office/powerpoint/2010/main" val="600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>
            <a:spLocks noChangeArrowheads="1"/>
          </p:cNvSpPr>
          <p:nvPr/>
        </p:nvSpPr>
        <p:spPr bwMode="auto">
          <a:xfrm>
            <a:off x="2424113" y="4292600"/>
            <a:ext cx="7878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FI" altLang="sv-SE" sz="2400"/>
              <a:t>beskrivningsnivå 1: molekylernas hastighet och rörelseenergi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FI" altLang="sv-SE" sz="2400"/>
              <a:t>beskrivningsnivå 2: temperatur och tryck</a:t>
            </a:r>
          </a:p>
        </p:txBody>
      </p:sp>
      <p:pic>
        <p:nvPicPr>
          <p:cNvPr id="437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981075"/>
            <a:ext cx="42370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8799398" y="6021289"/>
            <a:ext cx="720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000" dirty="0" err="1"/>
              <a:t>Wikipedia</a:t>
            </a:r>
            <a:endParaRPr lang="sv-FI" sz="1000" dirty="0"/>
          </a:p>
        </p:txBody>
      </p:sp>
    </p:spTree>
    <p:extLst>
      <p:ext uri="{BB962C8B-B14F-4D97-AF65-F5344CB8AC3E}">
        <p14:creationId xmlns:p14="http://schemas.microsoft.com/office/powerpoint/2010/main" val="138843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2211389" y="2211389"/>
            <a:ext cx="784542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</a:rPr>
              <a:t>Människor är dödliga. </a:t>
            </a:r>
            <a:r>
              <a:rPr lang="sv-SE" altLang="sv-SE" sz="1800">
                <a:solidFill>
                  <a:srgbClr val="3333CC"/>
                </a:solidFill>
                <a:latin typeface="Arial" panose="020B0604020202020204" pitchFamily="34" charset="0"/>
              </a:rPr>
              <a:t>(premiss)</a:t>
            </a:r>
            <a:endParaRPr lang="sv-SE" altLang="sv-SE" sz="280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</a:rPr>
              <a:t>Filosofer är människor. </a:t>
            </a:r>
            <a:r>
              <a:rPr lang="sv-SE" altLang="sv-SE" sz="1800">
                <a:solidFill>
                  <a:srgbClr val="3333CC"/>
                </a:solidFill>
                <a:latin typeface="Arial" panose="020B0604020202020204" pitchFamily="34" charset="0"/>
              </a:rPr>
              <a:t>(premiss)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endParaRPr lang="sv-SE" altLang="sv-SE" sz="280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</a:rPr>
              <a:t>Alltså, är filosofer dödlig. </a:t>
            </a:r>
            <a:r>
              <a:rPr lang="sv-SE" altLang="sv-SE" sz="1800">
                <a:solidFill>
                  <a:srgbClr val="3333CC"/>
                </a:solidFill>
                <a:latin typeface="Arial" panose="020B0604020202020204" pitchFamily="34" charset="0"/>
              </a:rPr>
              <a:t>(slutsats)</a:t>
            </a:r>
          </a:p>
        </p:txBody>
      </p:sp>
      <p:sp>
        <p:nvSpPr>
          <p:cNvPr id="245763" name="Line 3"/>
          <p:cNvSpPr>
            <a:spLocks noChangeShapeType="1"/>
          </p:cNvSpPr>
          <p:nvPr/>
        </p:nvSpPr>
        <p:spPr bwMode="auto">
          <a:xfrm>
            <a:off x="2300288" y="3886200"/>
            <a:ext cx="5078412" cy="0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" name="textruta 3"/>
          <p:cNvSpPr txBox="1"/>
          <p:nvPr/>
        </p:nvSpPr>
        <p:spPr>
          <a:xfrm rot="16200000">
            <a:off x="9689725" y="2931992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deduktion</a:t>
            </a:r>
            <a:endParaRPr lang="sv-SE" sz="1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384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build="p" autoUpdateAnimBg="0"/>
      <p:bldP spid="245762" grpId="1"/>
      <p:bldP spid="24576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2590800" y="1143000"/>
            <a:ext cx="7239000" cy="4495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FI" altLang="sv-SE" sz="2400"/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4572000" y="1828800"/>
            <a:ext cx="4419600" cy="3048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FI" altLang="sv-SE" sz="2400"/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7086600" y="2743200"/>
            <a:ext cx="1676400" cy="12954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405C8E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sv-FI" altLang="sv-SE" sz="16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5411789" y="763589"/>
            <a:ext cx="1139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sv-SE" sz="1600">
                <a:solidFill>
                  <a:srgbClr val="008000"/>
                </a:solidFill>
                <a:latin typeface="Verdana" panose="020B0604030504040204" pitchFamily="34" charset="0"/>
              </a:rPr>
              <a:t>dödliga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6348413" y="1449389"/>
            <a:ext cx="1346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sv-SE" sz="1600">
                <a:solidFill>
                  <a:schemeClr val="accent2"/>
                </a:solidFill>
                <a:latin typeface="Verdana" panose="020B0604030504040204" pitchFamily="34" charset="0"/>
              </a:rPr>
              <a:t>människor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7469189" y="2420939"/>
            <a:ext cx="1139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v-SE" sz="1600">
                <a:solidFill>
                  <a:srgbClr val="405C8E"/>
                </a:solidFill>
                <a:latin typeface="Verdana" panose="020B0604030504040204" pitchFamily="34" charset="0"/>
              </a:rPr>
              <a:t>filosofer</a:t>
            </a: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7315201" y="3092450"/>
            <a:ext cx="1211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sv-SE" sz="1600" b="1">
                <a:solidFill>
                  <a:srgbClr val="0000CC"/>
                </a:solidFill>
                <a:latin typeface="Arial" panose="020B0604020202020204" pitchFamily="34" charset="0"/>
              </a:rPr>
              <a:t>x Sokrates</a:t>
            </a:r>
            <a:endParaRPr lang="en-GB" altLang="sv-SE" sz="16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57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nimBg="1"/>
      <p:bldP spid="150531" grpId="0" animBg="1"/>
      <p:bldP spid="150532" grpId="0" animBg="1"/>
      <p:bldP spid="150533" grpId="0"/>
      <p:bldP spid="150534" grpId="0"/>
      <p:bldP spid="150535" grpId="0"/>
      <p:bldP spid="25191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2362200" y="498475"/>
            <a:ext cx="38100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</a:rPr>
              <a:t>p(x) = x är filosof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</a:rPr>
              <a:t>q(x) = x är 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</a:rPr>
              <a:t>människa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</a:rPr>
              <a:t>r(x) = x är dödlig</a:t>
            </a:r>
            <a:endParaRPr lang="en-GB" altLang="sv-SE" sz="280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sv-SE" altLang="sv-SE" sz="2800">
              <a:solidFill>
                <a:srgbClr val="3333CC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sv-SE" sz="2800">
              <a:solidFill>
                <a:srgbClr val="3333CC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 b="1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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x(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  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(x))</a:t>
            </a:r>
            <a:endParaRPr lang="sv-SE" altLang="sv-SE" sz="2800">
              <a:solidFill>
                <a:srgbClr val="3333CC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 b="1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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x(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  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(x))</a:t>
            </a:r>
            <a:endParaRPr lang="sv-SE" altLang="sv-SE" sz="2800">
              <a:solidFill>
                <a:srgbClr val="3333CC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100000"/>
              </a:spcBef>
              <a:buFontTx/>
              <a:buNone/>
            </a:pPr>
            <a:r>
              <a:rPr lang="en-GB" altLang="sv-SE" sz="2800" b="1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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x(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  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(x))</a:t>
            </a:r>
          </a:p>
        </p:txBody>
      </p:sp>
      <p:sp>
        <p:nvSpPr>
          <p:cNvPr id="153603" name="Line 3"/>
          <p:cNvSpPr>
            <a:spLocks noChangeShapeType="1"/>
          </p:cNvSpPr>
          <p:nvPr/>
        </p:nvSpPr>
        <p:spPr bwMode="auto">
          <a:xfrm>
            <a:off x="2362200" y="5084763"/>
            <a:ext cx="3200400" cy="0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" name="textruta 4"/>
          <p:cNvSpPr txBox="1"/>
          <p:nvPr/>
        </p:nvSpPr>
        <p:spPr>
          <a:xfrm rot="16200000">
            <a:off x="9767512" y="4084120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deduktion</a:t>
            </a:r>
            <a:endParaRPr lang="sv-SE" sz="1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2135189" y="188914"/>
            <a:ext cx="78454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Kråkan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lägger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ägg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. </a:t>
            </a:r>
            <a:r>
              <a:rPr lang="en-GB" altLang="sv-SE" sz="18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en-GB" altLang="sv-SE" sz="1800" dirty="0" err="1">
                <a:solidFill>
                  <a:srgbClr val="00B050"/>
                </a:solidFill>
                <a:latin typeface="Arial" panose="020B0604020202020204" pitchFamily="34" charset="0"/>
              </a:rPr>
              <a:t>premiss</a:t>
            </a:r>
            <a:r>
              <a:rPr lang="en-GB" altLang="sv-SE" sz="1800" dirty="0">
                <a:solidFill>
                  <a:srgbClr val="00B05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Bofinken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lägger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ägg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. </a:t>
            </a:r>
            <a:r>
              <a:rPr lang="en-GB" altLang="sv-SE" sz="18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en-GB" altLang="sv-SE" sz="1800" dirty="0" err="1">
                <a:solidFill>
                  <a:srgbClr val="00B050"/>
                </a:solidFill>
                <a:latin typeface="Arial" panose="020B0604020202020204" pitchFamily="34" charset="0"/>
              </a:rPr>
              <a:t>premiss</a:t>
            </a:r>
            <a:r>
              <a:rPr lang="en-GB" altLang="sv-SE" sz="1800" dirty="0">
                <a:solidFill>
                  <a:srgbClr val="00B050"/>
                </a:solidFill>
                <a:latin typeface="Arial" panose="020B0604020202020204" pitchFamily="34" charset="0"/>
              </a:rPr>
              <a:t>)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Storken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lägger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ägg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. </a:t>
            </a:r>
            <a:r>
              <a:rPr lang="en-GB" altLang="sv-SE" sz="18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en-GB" altLang="sv-SE" sz="1800" dirty="0" err="1">
                <a:solidFill>
                  <a:srgbClr val="00B050"/>
                </a:solidFill>
                <a:latin typeface="Arial" panose="020B0604020202020204" pitchFamily="34" charset="0"/>
              </a:rPr>
              <a:t>premiss</a:t>
            </a:r>
            <a:r>
              <a:rPr lang="en-GB" altLang="sv-SE" sz="1800" dirty="0">
                <a:solidFill>
                  <a:srgbClr val="00B05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sv-SE" sz="28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Alltså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,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lägger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pingvinen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ägg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. </a:t>
            </a:r>
            <a:r>
              <a:rPr lang="en-GB" altLang="sv-SE" sz="18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en-GB" altLang="sv-SE" sz="1800" dirty="0" err="1">
                <a:solidFill>
                  <a:srgbClr val="00B050"/>
                </a:solidFill>
                <a:latin typeface="Arial" panose="020B0604020202020204" pitchFamily="34" charset="0"/>
              </a:rPr>
              <a:t>slutsats</a:t>
            </a:r>
            <a:r>
              <a:rPr lang="en-GB" altLang="sv-SE" sz="1800" dirty="0">
                <a:solidFill>
                  <a:srgbClr val="00B05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2135188" y="2420938"/>
            <a:ext cx="5078412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" name="textruta 3"/>
          <p:cNvSpPr txBox="1"/>
          <p:nvPr/>
        </p:nvSpPr>
        <p:spPr>
          <a:xfrm rot="16200000">
            <a:off x="9867834" y="1058403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induktion</a:t>
            </a:r>
            <a:endParaRPr lang="sv-SE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862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2208214" y="260350"/>
            <a:ext cx="784542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sv-SE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Kråkan</a:t>
            </a:r>
            <a:r>
              <a:rPr lang="en-GB" altLang="sv-SE" sz="24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lägger</a:t>
            </a:r>
            <a:r>
              <a:rPr lang="en-GB" altLang="sv-SE" sz="24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ägg</a:t>
            </a:r>
            <a:r>
              <a:rPr lang="en-GB" altLang="sv-SE" sz="2400" dirty="0">
                <a:solidFill>
                  <a:srgbClr val="00B050"/>
                </a:solidFill>
                <a:latin typeface="Arial" panose="020B0604020202020204" pitchFamily="34" charset="0"/>
              </a:rPr>
              <a:t>. </a:t>
            </a:r>
            <a:r>
              <a:rPr lang="en-GB" altLang="sv-SE" sz="20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en-GB" altLang="sv-SE" sz="2000" dirty="0" err="1">
                <a:solidFill>
                  <a:srgbClr val="00B050"/>
                </a:solidFill>
                <a:latin typeface="Arial" panose="020B0604020202020204" pitchFamily="34" charset="0"/>
              </a:rPr>
              <a:t>premiss</a:t>
            </a:r>
            <a:r>
              <a:rPr lang="en-GB" altLang="sv-SE" sz="2000" dirty="0">
                <a:solidFill>
                  <a:srgbClr val="00B05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Bofinken</a:t>
            </a:r>
            <a:r>
              <a:rPr lang="en-GB" altLang="sv-SE" sz="24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lägger</a:t>
            </a:r>
            <a:r>
              <a:rPr lang="en-GB" altLang="sv-SE" sz="24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ägg</a:t>
            </a:r>
            <a:r>
              <a:rPr lang="en-GB" altLang="sv-SE" sz="2400" dirty="0">
                <a:solidFill>
                  <a:srgbClr val="00B050"/>
                </a:solidFill>
                <a:latin typeface="Arial" panose="020B0604020202020204" pitchFamily="34" charset="0"/>
              </a:rPr>
              <a:t>. </a:t>
            </a:r>
            <a:r>
              <a:rPr lang="en-GB" altLang="sv-SE" sz="20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en-GB" altLang="sv-SE" sz="2000" dirty="0" err="1">
                <a:solidFill>
                  <a:srgbClr val="00B050"/>
                </a:solidFill>
                <a:latin typeface="Arial" panose="020B0604020202020204" pitchFamily="34" charset="0"/>
              </a:rPr>
              <a:t>premiss</a:t>
            </a:r>
            <a:r>
              <a:rPr lang="en-GB" altLang="sv-SE" sz="2000" dirty="0">
                <a:solidFill>
                  <a:srgbClr val="00B050"/>
                </a:solidFill>
                <a:latin typeface="Arial" panose="020B0604020202020204" pitchFamily="34" charset="0"/>
              </a:rPr>
              <a:t>)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Storken</a:t>
            </a:r>
            <a:r>
              <a:rPr lang="en-GB" altLang="sv-SE" sz="24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lägger</a:t>
            </a:r>
            <a:r>
              <a:rPr lang="en-GB" altLang="sv-SE" sz="24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ägg</a:t>
            </a:r>
            <a:r>
              <a:rPr lang="en-GB" altLang="sv-SE" sz="2400" dirty="0">
                <a:solidFill>
                  <a:srgbClr val="00B050"/>
                </a:solidFill>
                <a:latin typeface="Arial" panose="020B0604020202020204" pitchFamily="34" charset="0"/>
              </a:rPr>
              <a:t>. </a:t>
            </a:r>
            <a:r>
              <a:rPr lang="en-GB" altLang="sv-SE" sz="20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en-GB" altLang="sv-SE" sz="2000" dirty="0" err="1">
                <a:solidFill>
                  <a:srgbClr val="00B050"/>
                </a:solidFill>
                <a:latin typeface="Arial" panose="020B0604020202020204" pitchFamily="34" charset="0"/>
              </a:rPr>
              <a:t>premiss</a:t>
            </a:r>
            <a:r>
              <a:rPr lang="en-GB" altLang="sv-SE" sz="2000" dirty="0">
                <a:solidFill>
                  <a:srgbClr val="00B05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sv-SE" sz="24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Alltså</a:t>
            </a:r>
            <a:r>
              <a:rPr lang="en-GB" altLang="sv-SE" sz="2400" dirty="0">
                <a:solidFill>
                  <a:srgbClr val="00B050"/>
                </a:solidFill>
                <a:latin typeface="Arial" panose="020B0604020202020204" pitchFamily="34" charset="0"/>
              </a:rPr>
              <a:t>, </a:t>
            </a:r>
            <a:r>
              <a:rPr lang="en-GB" altLang="sv-SE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lägger</a:t>
            </a:r>
            <a:r>
              <a:rPr lang="en-GB" altLang="sv-SE" sz="24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alla</a:t>
            </a:r>
            <a:r>
              <a:rPr lang="en-GB" altLang="sv-SE" sz="24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fåglar</a:t>
            </a:r>
            <a:r>
              <a:rPr lang="en-GB" altLang="sv-SE" sz="24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ägg</a:t>
            </a:r>
            <a:r>
              <a:rPr lang="en-GB" altLang="sv-SE" sz="2400" dirty="0">
                <a:solidFill>
                  <a:srgbClr val="00B050"/>
                </a:solidFill>
                <a:latin typeface="Arial" panose="020B0604020202020204" pitchFamily="34" charset="0"/>
              </a:rPr>
              <a:t>. </a:t>
            </a:r>
            <a:r>
              <a:rPr lang="en-GB" altLang="sv-SE" sz="20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en-GB" altLang="sv-SE" sz="2000" dirty="0" err="1">
                <a:solidFill>
                  <a:srgbClr val="00B050"/>
                </a:solidFill>
                <a:latin typeface="Arial" panose="020B0604020202020204" pitchFamily="34" charset="0"/>
              </a:rPr>
              <a:t>slutsats</a:t>
            </a:r>
            <a:r>
              <a:rPr lang="en-GB" altLang="sv-SE" sz="2000" dirty="0">
                <a:solidFill>
                  <a:srgbClr val="00B05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2239963" y="2205038"/>
            <a:ext cx="5078412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" name="Rektangel 1"/>
          <p:cNvSpPr>
            <a:spLocks noChangeArrowheads="1"/>
          </p:cNvSpPr>
          <p:nvPr/>
        </p:nvSpPr>
        <p:spPr bwMode="auto">
          <a:xfrm>
            <a:off x="2198688" y="3789363"/>
            <a:ext cx="54737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sv-SE" sz="24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400">
                <a:solidFill>
                  <a:srgbClr val="0070C0"/>
                </a:solidFill>
                <a:latin typeface="Arial" panose="020B0604020202020204" pitchFamily="34" charset="0"/>
              </a:rPr>
              <a:t>Alla fåglar lägger ägg. </a:t>
            </a:r>
            <a:r>
              <a:rPr lang="en-GB" altLang="sv-SE" sz="2000">
                <a:solidFill>
                  <a:srgbClr val="0070C0"/>
                </a:solidFill>
                <a:latin typeface="Arial" panose="020B0604020202020204" pitchFamily="34" charset="0"/>
              </a:rPr>
              <a:t>(premiss)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400">
                <a:solidFill>
                  <a:srgbClr val="0070C0"/>
                </a:solidFill>
                <a:latin typeface="Arial" panose="020B0604020202020204" pitchFamily="34" charset="0"/>
              </a:rPr>
              <a:t>Pingvinen är en fågel. </a:t>
            </a:r>
            <a:r>
              <a:rPr lang="en-GB" altLang="sv-SE" sz="2000">
                <a:solidFill>
                  <a:srgbClr val="0070C0"/>
                </a:solidFill>
                <a:latin typeface="Arial" panose="020B0604020202020204" pitchFamily="34" charset="0"/>
              </a:rPr>
              <a:t>(premiss)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sv-SE" sz="24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400">
                <a:solidFill>
                  <a:srgbClr val="0070C0"/>
                </a:solidFill>
                <a:latin typeface="Arial" panose="020B0604020202020204" pitchFamily="34" charset="0"/>
              </a:rPr>
              <a:t>Alltså, lägger pingvinen ägg. </a:t>
            </a:r>
            <a:r>
              <a:rPr lang="en-GB" altLang="sv-SE" sz="2000">
                <a:solidFill>
                  <a:srgbClr val="0070C0"/>
                </a:solidFill>
                <a:latin typeface="Arial" panose="020B0604020202020204" pitchFamily="34" charset="0"/>
              </a:rPr>
              <a:t>(slutsats)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39963" y="5732463"/>
            <a:ext cx="5078412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" name="textruta 5"/>
          <p:cNvSpPr txBox="1"/>
          <p:nvPr/>
        </p:nvSpPr>
        <p:spPr>
          <a:xfrm rot="16200000">
            <a:off x="9682856" y="775447"/>
            <a:ext cx="108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induktion</a:t>
            </a:r>
            <a:endParaRPr lang="sv-SE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 rot="16200000">
            <a:off x="9724643" y="4876208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deduktion</a:t>
            </a:r>
            <a:endParaRPr lang="sv-SE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795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5" grpId="0" animBg="1"/>
      <p:bldP spid="2" grpId="0"/>
      <p:bldP spid="5" grpId="0" animBg="1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2211389" y="2211389"/>
            <a:ext cx="78454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Kråkan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kan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flyga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. </a:t>
            </a:r>
            <a:r>
              <a:rPr lang="en-GB" altLang="sv-SE" sz="18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en-GB" altLang="sv-SE" sz="1800" dirty="0" err="1">
                <a:solidFill>
                  <a:srgbClr val="00B050"/>
                </a:solidFill>
                <a:latin typeface="Arial" panose="020B0604020202020204" pitchFamily="34" charset="0"/>
              </a:rPr>
              <a:t>premiss</a:t>
            </a:r>
            <a:r>
              <a:rPr lang="en-GB" altLang="sv-SE" sz="1800" dirty="0">
                <a:solidFill>
                  <a:srgbClr val="00B050"/>
                </a:solidFill>
                <a:latin typeface="Arial" panose="020B0604020202020204" pitchFamily="34" charset="0"/>
              </a:rPr>
              <a:t>)</a:t>
            </a:r>
            <a:endParaRPr lang="en-GB" altLang="sv-SE" sz="28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Bofinken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kan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flyga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. </a:t>
            </a:r>
            <a:r>
              <a:rPr lang="en-GB" altLang="sv-SE" sz="18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en-GB" altLang="sv-SE" sz="1800" dirty="0" err="1">
                <a:solidFill>
                  <a:srgbClr val="00B050"/>
                </a:solidFill>
                <a:latin typeface="Arial" panose="020B0604020202020204" pitchFamily="34" charset="0"/>
              </a:rPr>
              <a:t>premiss</a:t>
            </a:r>
            <a:r>
              <a:rPr lang="en-GB" altLang="sv-SE" sz="1800" dirty="0">
                <a:solidFill>
                  <a:srgbClr val="00B050"/>
                </a:solidFill>
                <a:latin typeface="Arial" panose="020B0604020202020204" pitchFamily="34" charset="0"/>
              </a:rPr>
              <a:t>)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Storken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kan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flyga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. </a:t>
            </a:r>
            <a:r>
              <a:rPr lang="en-GB" altLang="sv-SE" sz="18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en-GB" altLang="sv-SE" sz="1800" dirty="0" err="1">
                <a:solidFill>
                  <a:srgbClr val="00B050"/>
                </a:solidFill>
                <a:latin typeface="Arial" panose="020B0604020202020204" pitchFamily="34" charset="0"/>
              </a:rPr>
              <a:t>premiss</a:t>
            </a:r>
            <a:r>
              <a:rPr lang="en-GB" altLang="sv-SE" sz="1800" dirty="0">
                <a:solidFill>
                  <a:srgbClr val="00B050"/>
                </a:solidFill>
                <a:latin typeface="Arial" panose="020B0604020202020204" pitchFamily="34" charset="0"/>
              </a:rPr>
              <a:t>)</a:t>
            </a:r>
            <a:endParaRPr lang="en-GB" altLang="sv-SE" sz="28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sv-SE" sz="28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Alltså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,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kan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pingvinen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sv-SE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flyga</a:t>
            </a:r>
            <a:r>
              <a:rPr lang="en-GB" altLang="sv-SE" sz="2800" dirty="0">
                <a:solidFill>
                  <a:srgbClr val="00B050"/>
                </a:solidFill>
                <a:latin typeface="Arial" panose="020B0604020202020204" pitchFamily="34" charset="0"/>
              </a:rPr>
              <a:t>. </a:t>
            </a:r>
            <a:r>
              <a:rPr lang="en-GB" altLang="sv-SE" sz="18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en-GB" altLang="sv-SE" sz="1800" dirty="0" err="1">
                <a:solidFill>
                  <a:srgbClr val="00B050"/>
                </a:solidFill>
                <a:latin typeface="Arial" panose="020B0604020202020204" pitchFamily="34" charset="0"/>
              </a:rPr>
              <a:t>slutsats</a:t>
            </a:r>
            <a:r>
              <a:rPr lang="en-GB" altLang="sv-SE" sz="1800" dirty="0">
                <a:solidFill>
                  <a:srgbClr val="00B05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2300288" y="4343400"/>
            <a:ext cx="5078412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" name="textruta 3"/>
          <p:cNvSpPr txBox="1"/>
          <p:nvPr/>
        </p:nvSpPr>
        <p:spPr>
          <a:xfrm rot="16200000">
            <a:off x="9757666" y="2791671"/>
            <a:ext cx="108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induktion</a:t>
            </a:r>
            <a:endParaRPr lang="sv-SE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571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1981200" y="1295401"/>
            <a:ext cx="8382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70C0"/>
                </a:solidFill>
                <a:latin typeface="Arial" panose="020B0604020202020204" pitchFamily="34" charset="0"/>
              </a:rPr>
              <a:t>Deduktiva slutsatser är giltiga och med nödvändighet och sanna, om premisserna är sanna.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v-FI" altLang="sv-SE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B050"/>
                </a:solidFill>
                <a:latin typeface="Arial" panose="020B0604020202020204" pitchFamily="34" charset="0"/>
              </a:rPr>
              <a:t>Induktiva slutsatser är med (större eller mindre) sannolikhet sanna, om premisserna är sanna.</a:t>
            </a:r>
          </a:p>
        </p:txBody>
      </p:sp>
    </p:spTree>
    <p:extLst>
      <p:ext uri="{BB962C8B-B14F-4D97-AF65-F5344CB8AC3E}">
        <p14:creationId xmlns:p14="http://schemas.microsoft.com/office/powerpoint/2010/main" val="21827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853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70C0"/>
                </a:solidFill>
                <a:latin typeface="Arial Unicode MS" panose="020B0604020202020204" pitchFamily="34" charset="-128"/>
              </a:rPr>
              <a:t>Logiska och matematiska slutsatser är nästan alltid deduktiva.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0066"/>
                </a:solidFill>
                <a:latin typeface="Arial Unicode MS" panose="020B0604020202020204" pitchFamily="34" charset="-128"/>
              </a:rPr>
              <a:t>(undantag: matematisk induktion)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v-FI" altLang="sv-SE" dirty="0">
              <a:solidFill>
                <a:srgbClr val="000066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B050"/>
                </a:solidFill>
                <a:latin typeface="Arial Unicode MS" panose="020B0604020202020204" pitchFamily="34" charset="-128"/>
              </a:rPr>
              <a:t>Empirism betyder i regel ett ställningstagande för induktion, fastän redan empirismen David Hume </a:t>
            </a:r>
            <a:r>
              <a:rPr lang="en-GB" altLang="sv-SE" dirty="0">
                <a:solidFill>
                  <a:srgbClr val="00B050"/>
                </a:solidFill>
                <a:latin typeface="Arial Unicode MS" panose="020B0604020202020204" pitchFamily="34" charset="-128"/>
              </a:rPr>
              <a:t>(1711-1776)</a:t>
            </a:r>
            <a:r>
              <a:rPr lang="sv-SE" altLang="sv-SE" dirty="0">
                <a:solidFill>
                  <a:srgbClr val="00B050"/>
                </a:solidFill>
                <a:latin typeface="Arial Unicode MS" panose="020B0604020202020204" pitchFamily="34" charset="-128"/>
              </a:rPr>
              <a:t> ifrågasatte induktionens tillförlitlighet.</a:t>
            </a:r>
            <a:endParaRPr lang="sv-FI" altLang="sv-SE" dirty="0">
              <a:solidFill>
                <a:srgbClr val="00B050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60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1919288" y="476250"/>
            <a:ext cx="83820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i="1" dirty="0">
                <a:solidFill>
                  <a:srgbClr val="0070C0"/>
                </a:solidFill>
                <a:latin typeface="Arial" panose="020B0604020202020204" pitchFamily="34" charset="0"/>
              </a:rPr>
              <a:t>Organon</a:t>
            </a:r>
            <a:r>
              <a:rPr lang="sv-FI" altLang="sv-SE" dirty="0">
                <a:solidFill>
                  <a:srgbClr val="0070C0"/>
                </a:solidFill>
                <a:latin typeface="Arial" panose="020B0604020202020204" pitchFamily="34" charset="0"/>
              </a:rPr>
              <a:t> (verktyg, redskap) är titeln på Aristoteles samlade verk i logik, dvs deduktiva slutledningar.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v-FI" altLang="sv-SE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B050"/>
                </a:solidFill>
                <a:latin typeface="Arial" panose="020B0604020202020204" pitchFamily="34" charset="0"/>
              </a:rPr>
              <a:t>I </a:t>
            </a:r>
            <a:r>
              <a:rPr lang="sv-FI" altLang="sv-SE" i="1" dirty="0" err="1">
                <a:solidFill>
                  <a:srgbClr val="00B050"/>
                </a:solidFill>
                <a:latin typeface="Arial" panose="020B0604020202020204" pitchFamily="34" charset="0"/>
              </a:rPr>
              <a:t>Novum</a:t>
            </a:r>
            <a:r>
              <a:rPr lang="sv-FI" altLang="sv-SE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sv-FI" altLang="sv-SE" i="1" dirty="0" err="1">
                <a:solidFill>
                  <a:srgbClr val="00B050"/>
                </a:solidFill>
                <a:latin typeface="Arial" panose="020B0604020202020204" pitchFamily="34" charset="0"/>
              </a:rPr>
              <a:t>organum</a:t>
            </a:r>
            <a:r>
              <a:rPr lang="sv-FI" altLang="sv-SE" dirty="0">
                <a:solidFill>
                  <a:srgbClr val="00B050"/>
                </a:solidFill>
                <a:latin typeface="Arial" panose="020B0604020202020204" pitchFamily="34" charset="0"/>
              </a:rPr>
              <a:t> (det nya redskapet)  från 1620 lanserade Francis Bacon en induktiv metod för kunskapsinhämtande.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B050"/>
                </a:solidFill>
                <a:latin typeface="Arial" panose="020B0604020202020204" pitchFamily="34" charset="0"/>
              </a:rPr>
              <a:t>Bacon förespråkade en empirisk metod som innebar att dra slutsatser från upprepade iakttagelser.</a:t>
            </a:r>
          </a:p>
        </p:txBody>
      </p:sp>
    </p:spTree>
    <p:extLst>
      <p:ext uri="{BB962C8B-B14F-4D97-AF65-F5344CB8AC3E}">
        <p14:creationId xmlns:p14="http://schemas.microsoft.com/office/powerpoint/2010/main" val="1514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447800"/>
            <a:ext cx="7772400" cy="1295400"/>
          </a:xfrm>
        </p:spPr>
        <p:txBody>
          <a:bodyPr/>
          <a:lstStyle/>
          <a:p>
            <a:pPr algn="l" eaLnBrk="1" hangingPunct="1"/>
            <a:r>
              <a:rPr lang="sv-FI" altLang="sv-SE" b="1" smtClean="0">
                <a:solidFill>
                  <a:srgbClr val="000066"/>
                </a:solidFill>
                <a:latin typeface="Arial" panose="020B0604020202020204" pitchFamily="34" charset="0"/>
              </a:rPr>
              <a:t>Hypoteser och teorier</a:t>
            </a:r>
          </a:p>
        </p:txBody>
      </p:sp>
    </p:spTree>
    <p:extLst>
      <p:ext uri="{BB962C8B-B14F-4D97-AF65-F5344CB8AC3E}">
        <p14:creationId xmlns:p14="http://schemas.microsoft.com/office/powerpoint/2010/main" val="20253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09800" y="609600"/>
            <a:ext cx="79898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FI" altLang="sv-SE" sz="4000" b="1" dirty="0">
                <a:solidFill>
                  <a:schemeClr val="accent5"/>
                </a:solidFill>
                <a:latin typeface="Arial" panose="020B0604020202020204" pitchFamily="34" charset="0"/>
              </a:rPr>
              <a:t>Klassificering inom vetenskaper</a:t>
            </a:r>
            <a:endParaRPr lang="sv-FI" altLang="sv-SE" sz="4000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2708920"/>
            <a:ext cx="6879850" cy="1728192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799398" y="6021289"/>
            <a:ext cx="720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000" dirty="0" err="1"/>
              <a:t>Wikipedia</a:t>
            </a:r>
            <a:endParaRPr lang="sv-FI" sz="1000" dirty="0"/>
          </a:p>
        </p:txBody>
      </p:sp>
    </p:spTree>
    <p:extLst>
      <p:ext uri="{BB962C8B-B14F-4D97-AF65-F5344CB8AC3E}">
        <p14:creationId xmlns:p14="http://schemas.microsoft.com/office/powerpoint/2010/main" val="191931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subTitle" sz="half" idx="1"/>
          </p:nvPr>
        </p:nvSpPr>
        <p:spPr>
          <a:xfrm>
            <a:off x="2133600" y="914400"/>
            <a:ext cx="6705600" cy="1219200"/>
          </a:xfrm>
        </p:spPr>
        <p:txBody>
          <a:bodyPr/>
          <a:lstStyle/>
          <a:p>
            <a:pPr algn="l" eaLnBrk="1" hangingPunct="1"/>
            <a:r>
              <a:rPr lang="sv-SE" altLang="sv-SE" smtClean="0">
                <a:solidFill>
                  <a:srgbClr val="0000CC"/>
                </a:solidFill>
                <a:latin typeface="Arial" panose="020B0604020202020204" pitchFamily="34" charset="0"/>
              </a:rPr>
              <a:t>Hypoteser</a:t>
            </a:r>
          </a:p>
        </p:txBody>
      </p: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2133600" y="2819400"/>
            <a:ext cx="8382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Hypoteser är antaganden, icke verifierade påståenden.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Hypoteser </a:t>
            </a: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är kan vara </a:t>
            </a: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förslag till teorier eller </a:t>
            </a: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potentiella teorier, </a:t>
            </a: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som inte bevisats eller verifierats.</a:t>
            </a:r>
          </a:p>
        </p:txBody>
      </p:sp>
    </p:spTree>
    <p:extLst>
      <p:ext uri="{BB962C8B-B14F-4D97-AF65-F5344CB8AC3E}">
        <p14:creationId xmlns:p14="http://schemas.microsoft.com/office/powerpoint/2010/main" val="16890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 autoUpdateAnimBg="0"/>
      <p:bldP spid="28262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subTitle" sz="half" idx="1"/>
          </p:nvPr>
        </p:nvSpPr>
        <p:spPr>
          <a:xfrm>
            <a:off x="2133600" y="914400"/>
            <a:ext cx="6705600" cy="1219200"/>
          </a:xfrm>
        </p:spPr>
        <p:txBody>
          <a:bodyPr/>
          <a:lstStyle/>
          <a:p>
            <a:pPr algn="l" eaLnBrk="1" hangingPunct="1"/>
            <a:r>
              <a:rPr lang="sv-FI" altLang="sv-SE" smtClean="0">
                <a:solidFill>
                  <a:srgbClr val="0000CC"/>
                </a:solidFill>
                <a:latin typeface="Arial" panose="020B0604020202020204" pitchFamily="34" charset="0"/>
              </a:rPr>
              <a:t>Teorier</a:t>
            </a: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2133600" y="2057401"/>
            <a:ext cx="85344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Teorier </a:t>
            </a: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kan vara </a:t>
            </a: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styrkta eller bevisade hypoteser.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En teori är en omfattande förklaring av fenomen eller av samband mellan fakta.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Ordet </a:t>
            </a:r>
            <a:r>
              <a:rPr lang="sv-FI" altLang="sv-SE" sz="2800" i="1" dirty="0">
                <a:solidFill>
                  <a:srgbClr val="0000CC"/>
                </a:solidFill>
                <a:latin typeface="Arial" panose="020B0604020202020204" pitchFamily="34" charset="0"/>
              </a:rPr>
              <a:t>teori</a:t>
            </a: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 används i vardagsspråket även som synonym till </a:t>
            </a:r>
            <a:r>
              <a:rPr lang="sv-FI" altLang="sv-SE" sz="2800" i="1" dirty="0">
                <a:solidFill>
                  <a:srgbClr val="0000CC"/>
                </a:solidFill>
                <a:latin typeface="Arial" panose="020B0604020202020204" pitchFamily="34" charset="0"/>
              </a:rPr>
              <a:t>hypotes, </a:t>
            </a: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men inte inom vetenskap.</a:t>
            </a:r>
            <a:endParaRPr lang="sv-FI" altLang="sv-SE" sz="2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Skillnaden mellan hypotes och teori är relativ.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Enligt vissa vetenskapsfilosofer (Popper m.fl.) kan hypoteser/teorier aldrig slutgiltigt verifieras.</a:t>
            </a:r>
          </a:p>
        </p:txBody>
      </p:sp>
    </p:spTree>
    <p:extLst>
      <p:ext uri="{BB962C8B-B14F-4D97-AF65-F5344CB8AC3E}">
        <p14:creationId xmlns:p14="http://schemas.microsoft.com/office/powerpoint/2010/main" val="312033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 build="p" autoUpdateAnimBg="0"/>
      <p:bldP spid="28467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2286000" y="2057400"/>
            <a:ext cx="68343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00CC"/>
                </a:solidFill>
                <a:latin typeface="Arial" panose="020B0604020202020204" pitchFamily="34" charset="0"/>
              </a:rPr>
              <a:t>En del naturvetenskapliga teorier </a:t>
            </a:r>
            <a:r>
              <a:rPr lang="sv-FI" altLang="sv-SE" dirty="0">
                <a:solidFill>
                  <a:srgbClr val="0000CC"/>
                </a:solidFill>
                <a:latin typeface="Arial" panose="020B0604020202020204" pitchFamily="34" charset="0"/>
              </a:rPr>
              <a:t>benämns </a:t>
            </a:r>
            <a:r>
              <a:rPr lang="sv-FI" altLang="sv-SE" dirty="0">
                <a:solidFill>
                  <a:srgbClr val="0000CC"/>
                </a:solidFill>
                <a:latin typeface="Arial" panose="020B0604020202020204" pitchFamily="34" charset="0"/>
              </a:rPr>
              <a:t>lagar.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00CC"/>
                </a:solidFill>
                <a:latin typeface="Arial" panose="020B0604020202020204" pitchFamily="34" charset="0"/>
              </a:rPr>
              <a:t>En teori kan även vara ett </a:t>
            </a:r>
            <a:r>
              <a:rPr lang="sv-FI" altLang="sv-SE" dirty="0">
                <a:solidFill>
                  <a:srgbClr val="0000CC"/>
                </a:solidFill>
                <a:latin typeface="Arial" panose="020B0604020202020204" pitchFamily="34" charset="0"/>
              </a:rPr>
              <a:t>system </a:t>
            </a:r>
            <a:r>
              <a:rPr lang="sv-FI" altLang="sv-SE" dirty="0">
                <a:solidFill>
                  <a:srgbClr val="0000CC"/>
                </a:solidFill>
                <a:latin typeface="Arial" panose="020B0604020202020204" pitchFamily="34" charset="0"/>
              </a:rPr>
              <a:t>av lagar.</a:t>
            </a:r>
          </a:p>
        </p:txBody>
      </p:sp>
    </p:spTree>
    <p:extLst>
      <p:ext uri="{BB962C8B-B14F-4D97-AF65-F5344CB8AC3E}">
        <p14:creationId xmlns:p14="http://schemas.microsoft.com/office/powerpoint/2010/main" val="13589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7772400" cy="685800"/>
          </a:xfrm>
        </p:spPr>
        <p:txBody>
          <a:bodyPr/>
          <a:lstStyle/>
          <a:p>
            <a:pPr algn="l" eaLnBrk="1" hangingPunct="1"/>
            <a:r>
              <a:rPr lang="sv-FI" altLang="sv-SE" sz="3200">
                <a:solidFill>
                  <a:schemeClr val="accent1"/>
                </a:solidFill>
                <a:latin typeface="Arial" panose="020B0604020202020204" pitchFamily="34" charset="0"/>
              </a:rPr>
              <a:t>Karl Popper (1902-1994)</a:t>
            </a:r>
            <a:endParaRPr lang="en-GB" altLang="sv-SE" sz="3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276475"/>
            <a:ext cx="2381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52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1981201" y="533401"/>
            <a:ext cx="79216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sv-FI" altLang="sv-SE" sz="2800" dirty="0">
                <a:solidFill>
                  <a:srgbClr val="0070C0"/>
                </a:solidFill>
                <a:latin typeface="Arial" panose="020B0604020202020204" pitchFamily="34" charset="0"/>
              </a:rPr>
              <a:t>Kritiserade den logiska positivismen och speciellt verifierbarhetsprincipen.</a:t>
            </a:r>
          </a:p>
          <a:p>
            <a:pPr eaLnBrk="1" hangingPunct="1">
              <a:buFontTx/>
              <a:buNone/>
            </a:pPr>
            <a:endParaRPr lang="sv-FI" altLang="sv-SE" sz="2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SE" sz="2800" dirty="0">
                <a:solidFill>
                  <a:srgbClr val="0070C0"/>
                </a:solidFill>
                <a:latin typeface="Arial" panose="020B0604020202020204" pitchFamily="34" charset="0"/>
              </a:rPr>
              <a:t>Kritiserade marxismen och psykoanalysen för att de inte går att motbevisas.</a:t>
            </a:r>
          </a:p>
          <a:p>
            <a:pPr eaLnBrk="1" hangingPunct="1">
              <a:buFontTx/>
              <a:buNone/>
            </a:pPr>
            <a:endParaRPr lang="sv-FI" altLang="sv-SE" sz="2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SE" sz="2800" dirty="0">
                <a:solidFill>
                  <a:srgbClr val="0070C0"/>
                </a:solidFill>
                <a:latin typeface="Arial" panose="020B0604020202020204" pitchFamily="34" charset="0"/>
              </a:rPr>
              <a:t>Förespråkade ”</a:t>
            </a:r>
            <a:r>
              <a:rPr lang="sv-FI" altLang="sv-SE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falsifikationism</a:t>
            </a:r>
            <a:r>
              <a:rPr lang="sv-FI" altLang="sv-SE" sz="2800" dirty="0">
                <a:solidFill>
                  <a:srgbClr val="0070C0"/>
                </a:solidFill>
                <a:latin typeface="Arial" panose="020B0604020202020204" pitchFamily="34" charset="0"/>
              </a:rPr>
              <a:t>”:</a:t>
            </a:r>
          </a:p>
          <a:p>
            <a:pPr eaLnBrk="1" hangingPunct="1">
              <a:buFontTx/>
              <a:buNone/>
            </a:pPr>
            <a:r>
              <a:rPr lang="sv-FI" altLang="sv-SE" sz="2800" dirty="0">
                <a:solidFill>
                  <a:srgbClr val="0070C0"/>
                </a:solidFill>
                <a:latin typeface="Arial" panose="020B0604020202020204" pitchFamily="34" charset="0"/>
              </a:rPr>
              <a:t>En hypotes bör gå att falsifieras, dvs. man bör kunna erbjuda möjligheter att motbevisa hypotesen genom att ställa upp förutsägelser som logiskt (deduktivt) följer ur hypotesen.</a:t>
            </a:r>
          </a:p>
        </p:txBody>
      </p:sp>
    </p:spTree>
    <p:extLst>
      <p:ext uri="{BB962C8B-B14F-4D97-AF65-F5344CB8AC3E}">
        <p14:creationId xmlns:p14="http://schemas.microsoft.com/office/powerpoint/2010/main" val="28349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3215681" y="990601"/>
            <a:ext cx="6687145" cy="29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sv-FI" altLang="sv-SE" dirty="0">
                <a:solidFill>
                  <a:schemeClr val="accent1"/>
                </a:solidFill>
                <a:latin typeface="Arial" panose="020B0604020202020204" pitchFamily="34" charset="0"/>
              </a:rPr>
              <a:t>Ordningen enligt empirismen</a:t>
            </a:r>
          </a:p>
          <a:p>
            <a:pPr eaLnBrk="1" hangingPunct="1">
              <a:buFontTx/>
              <a:buNone/>
            </a:pPr>
            <a:endParaRPr lang="sv-FI" altLang="sv-SE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sv-SE" dirty="0">
                <a:solidFill>
                  <a:schemeClr val="accent1"/>
                </a:solidFill>
                <a:latin typeface="Arial" panose="020B0604020202020204" pitchFamily="34" charset="0"/>
              </a:rPr>
              <a:t>observation</a:t>
            </a:r>
          </a:p>
          <a:p>
            <a:pPr eaLnBrk="1" hangingPunct="1">
              <a:buFontTx/>
              <a:buNone/>
            </a:pPr>
            <a:r>
              <a:rPr lang="en-GB" altLang="sv-SE" dirty="0" err="1">
                <a:solidFill>
                  <a:schemeClr val="accent1"/>
                </a:solidFill>
                <a:latin typeface="Arial" panose="020B0604020202020204" pitchFamily="34" charset="0"/>
              </a:rPr>
              <a:t>induktion</a:t>
            </a:r>
            <a:endParaRPr lang="en-GB" altLang="sv-SE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SE" dirty="0">
                <a:solidFill>
                  <a:schemeClr val="accent1"/>
                </a:solidFill>
                <a:latin typeface="Arial" panose="020B0604020202020204" pitchFamily="34" charset="0"/>
              </a:rPr>
              <a:t>hypotes/ teori</a:t>
            </a:r>
          </a:p>
        </p:txBody>
      </p:sp>
    </p:spTree>
    <p:extLst>
      <p:ext uri="{BB962C8B-B14F-4D97-AF65-F5344CB8AC3E}">
        <p14:creationId xmlns:p14="http://schemas.microsoft.com/office/powerpoint/2010/main" val="9141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1676400" y="106363"/>
            <a:ext cx="8839200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sv-FI" altLang="sv-SE" dirty="0">
                <a:solidFill>
                  <a:schemeClr val="accent1"/>
                </a:solidFill>
                <a:latin typeface="Arial" panose="020B0604020202020204" pitchFamily="34" charset="0"/>
              </a:rPr>
              <a:t>Ordningen enligt Popper</a:t>
            </a:r>
          </a:p>
          <a:p>
            <a:pPr eaLnBrk="1" hangingPunct="1">
              <a:buFontTx/>
              <a:buNone/>
            </a:pPr>
            <a:endParaRPr lang="sv-FI" altLang="sv-SE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sv-SE" sz="3100" dirty="0">
                <a:solidFill>
                  <a:schemeClr val="accent1"/>
                </a:solidFill>
                <a:latin typeface="Arial" panose="020B0604020202020204" pitchFamily="34" charset="0"/>
              </a:rPr>
              <a:t>problem</a:t>
            </a:r>
            <a:r>
              <a:rPr lang="sv-FI" altLang="sv-SE" sz="3100" dirty="0">
                <a:solidFill>
                  <a:schemeClr val="accent1"/>
                </a:solidFill>
                <a:latin typeface="Arial" panose="020B0604020202020204" pitchFamily="34" charset="0"/>
              </a:rPr>
              <a:t> (anomali)</a:t>
            </a:r>
            <a:endParaRPr lang="en-GB" altLang="sv-SE" sz="31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sv-SE" sz="3100" dirty="0" err="1">
                <a:solidFill>
                  <a:schemeClr val="accent1"/>
                </a:solidFill>
                <a:latin typeface="Arial" panose="020B0604020202020204" pitchFamily="34" charset="0"/>
              </a:rPr>
              <a:t>hypotes</a:t>
            </a:r>
            <a:r>
              <a:rPr lang="sv-FI" altLang="sv-SE" sz="3100" dirty="0">
                <a:solidFill>
                  <a:schemeClr val="accent1"/>
                </a:solidFill>
                <a:latin typeface="Arial" panose="020B0604020202020204" pitchFamily="34" charset="0"/>
              </a:rPr>
              <a:t> (gissning)</a:t>
            </a:r>
          </a:p>
          <a:p>
            <a:pPr eaLnBrk="1" hangingPunct="1">
              <a:buFontTx/>
              <a:buNone/>
            </a:pPr>
            <a:r>
              <a:rPr lang="sv-FI" altLang="sv-SE" sz="3100" dirty="0">
                <a:solidFill>
                  <a:schemeClr val="accent1"/>
                </a:solidFill>
                <a:latin typeface="Arial" panose="020B0604020202020204" pitchFamily="34" charset="0"/>
              </a:rPr>
              <a:t>logisk härledning av förutsägelser från hypotesen</a:t>
            </a:r>
          </a:p>
          <a:p>
            <a:pPr eaLnBrk="1" hangingPunct="1">
              <a:buFontTx/>
              <a:buNone/>
            </a:pPr>
            <a:r>
              <a:rPr lang="en-GB" altLang="sv-SE" sz="3100" dirty="0">
                <a:solidFill>
                  <a:schemeClr val="accent1"/>
                </a:solidFill>
                <a:latin typeface="Arial" panose="020B0604020202020204" pitchFamily="34" charset="0"/>
              </a:rPr>
              <a:t>tester</a:t>
            </a:r>
            <a:r>
              <a:rPr lang="sv-FI" altLang="sv-SE" sz="3100" dirty="0">
                <a:solidFill>
                  <a:schemeClr val="accent1"/>
                </a:solidFill>
                <a:latin typeface="Arial" panose="020B0604020202020204" pitchFamily="34" charset="0"/>
              </a:rPr>
              <a:t> (experiment, observationer)</a:t>
            </a:r>
            <a:endParaRPr lang="sv-SE" altLang="sv-SE" sz="31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SE" sz="3100" dirty="0">
                <a:solidFill>
                  <a:schemeClr val="accent1"/>
                </a:solidFill>
                <a:latin typeface="Arial" panose="020B0604020202020204" pitchFamily="34" charset="0"/>
              </a:rPr>
              <a:t>befästning eller falsifiering</a:t>
            </a:r>
          </a:p>
          <a:p>
            <a:pPr eaLnBrk="1" hangingPunct="1">
              <a:buFontTx/>
              <a:buNone/>
            </a:pPr>
            <a:r>
              <a:rPr lang="sv-FI" altLang="sv-SE" sz="3100" dirty="0">
                <a:solidFill>
                  <a:schemeClr val="accent1"/>
                </a:solidFill>
                <a:latin typeface="Arial" panose="020B0604020202020204" pitchFamily="34" charset="0"/>
              </a:rPr>
              <a:t>problem</a:t>
            </a:r>
            <a:endParaRPr lang="en-GB" altLang="sv-SE" sz="31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sv-SE" sz="3100" dirty="0" err="1">
                <a:solidFill>
                  <a:schemeClr val="accent1"/>
                </a:solidFill>
                <a:latin typeface="Arial" panose="020B0604020202020204" pitchFamily="34" charset="0"/>
              </a:rPr>
              <a:t>ny</a:t>
            </a:r>
            <a:r>
              <a:rPr lang="en-GB" altLang="sv-SE" sz="31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GB" altLang="sv-SE" sz="3100" dirty="0" err="1">
                <a:solidFill>
                  <a:schemeClr val="accent1"/>
                </a:solidFill>
                <a:latin typeface="Arial" panose="020B0604020202020204" pitchFamily="34" charset="0"/>
              </a:rPr>
              <a:t>hypotes</a:t>
            </a:r>
            <a:endParaRPr lang="sv-FI" altLang="sv-SE" sz="31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SE" sz="3100" dirty="0">
                <a:solidFill>
                  <a:schemeClr val="accent1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sv-FI" altLang="sv-SE" sz="3100" dirty="0">
                <a:solidFill>
                  <a:schemeClr val="accent1"/>
                </a:solidFill>
                <a:latin typeface="Arial" panose="020B0604020202020204" pitchFamily="34" charset="0"/>
              </a:rPr>
              <a:t>.</a:t>
            </a:r>
            <a:endParaRPr lang="en-GB" altLang="sv-SE" sz="31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1992314" y="1700214"/>
            <a:ext cx="7921625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sv-FI" altLang="sv-SE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SE" dirty="0">
                <a:solidFill>
                  <a:schemeClr val="accent1"/>
                </a:solidFill>
                <a:latin typeface="Arial" panose="020B0604020202020204" pitchFamily="34" charset="0"/>
              </a:rPr>
              <a:t>Popper tog ställning för den hypotetisk-deduktiva metoden.</a:t>
            </a:r>
          </a:p>
        </p:txBody>
      </p:sp>
    </p:spTree>
    <p:extLst>
      <p:ext uri="{BB962C8B-B14F-4D97-AF65-F5344CB8AC3E}">
        <p14:creationId xmlns:p14="http://schemas.microsoft.com/office/powerpoint/2010/main" val="7145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1" y="567397"/>
            <a:ext cx="7772400" cy="1143000"/>
          </a:xfrm>
        </p:spPr>
        <p:txBody>
          <a:bodyPr/>
          <a:lstStyle/>
          <a:p>
            <a:pPr algn="l" eaLnBrk="1" hangingPunct="1"/>
            <a:r>
              <a:rPr lang="sv-FI" altLang="sv-SE" sz="3200">
                <a:solidFill>
                  <a:schemeClr val="accent1"/>
                </a:solidFill>
                <a:latin typeface="Arial" panose="020B0604020202020204" pitchFamily="34" charset="0"/>
              </a:rPr>
              <a:t>Hypotetisk-deduktiv metod</a:t>
            </a:r>
            <a:endParaRPr lang="en-GB" altLang="sv-SE" sz="3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063751" y="2276476"/>
            <a:ext cx="75612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FI" altLang="sv-SE" sz="2800" dirty="0">
                <a:solidFill>
                  <a:srgbClr val="0070C0"/>
                </a:solidFill>
                <a:latin typeface="Arial" panose="020B0604020202020204" pitchFamily="34" charset="0"/>
              </a:rPr>
              <a:t>uppställning av hypotes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FI" altLang="sv-SE" sz="2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FI" altLang="sv-SE" sz="2800" dirty="0">
                <a:solidFill>
                  <a:srgbClr val="0070C0"/>
                </a:solidFill>
                <a:latin typeface="Arial" panose="020B0604020202020204" pitchFamily="34" charset="0"/>
              </a:rPr>
              <a:t>enskilda deduktioner (förutsägelser, testimplikationer) från hypotesen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FI" altLang="sv-SE" sz="2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FI" altLang="sv-SE" sz="2800" dirty="0">
                <a:solidFill>
                  <a:srgbClr val="0070C0"/>
                </a:solidFill>
                <a:latin typeface="Arial" panose="020B0604020202020204" pitchFamily="34" charset="0"/>
              </a:rPr>
              <a:t>prövning av den deduktiva följden</a:t>
            </a:r>
          </a:p>
        </p:txBody>
      </p:sp>
    </p:spTree>
    <p:extLst>
      <p:ext uri="{BB962C8B-B14F-4D97-AF65-F5344CB8AC3E}">
        <p14:creationId xmlns:p14="http://schemas.microsoft.com/office/powerpoint/2010/main" val="38415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9" y="764704"/>
            <a:ext cx="3384375" cy="541923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799398" y="6021289"/>
            <a:ext cx="720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000" dirty="0" err="1"/>
              <a:t>Wikipedia</a:t>
            </a:r>
            <a:endParaRPr lang="sv-FI" sz="1000" dirty="0"/>
          </a:p>
        </p:txBody>
      </p:sp>
    </p:spTree>
    <p:extLst>
      <p:ext uri="{BB962C8B-B14F-4D97-AF65-F5344CB8AC3E}">
        <p14:creationId xmlns:p14="http://schemas.microsoft.com/office/powerpoint/2010/main" val="9562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692697"/>
            <a:ext cx="5904656" cy="541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0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2492897"/>
            <a:ext cx="5263244" cy="2073399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799398" y="6021289"/>
            <a:ext cx="720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000" dirty="0" err="1"/>
              <a:t>Wikipedia</a:t>
            </a:r>
            <a:endParaRPr lang="sv-FI" sz="10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9" y="1268761"/>
            <a:ext cx="3717239" cy="6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404664"/>
            <a:ext cx="7124854" cy="456436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799398" y="6021289"/>
            <a:ext cx="720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000" dirty="0" err="1"/>
              <a:t>Wikipedia</a:t>
            </a:r>
            <a:endParaRPr lang="sv-FI" sz="1000" dirty="0"/>
          </a:p>
        </p:txBody>
      </p:sp>
    </p:spTree>
    <p:extLst>
      <p:ext uri="{BB962C8B-B14F-4D97-AF65-F5344CB8AC3E}">
        <p14:creationId xmlns:p14="http://schemas.microsoft.com/office/powerpoint/2010/main" val="274242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8" y="985838"/>
            <a:ext cx="7934325" cy="488632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799398" y="6021289"/>
            <a:ext cx="720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000" dirty="0" err="1"/>
              <a:t>Wikipedia</a:t>
            </a:r>
            <a:endParaRPr lang="sv-FI" sz="1000" dirty="0"/>
          </a:p>
        </p:txBody>
      </p:sp>
    </p:spTree>
    <p:extLst>
      <p:ext uri="{BB962C8B-B14F-4D97-AF65-F5344CB8AC3E}">
        <p14:creationId xmlns:p14="http://schemas.microsoft.com/office/powerpoint/2010/main" val="69694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2066926" y="685800"/>
            <a:ext cx="82089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i="1">
                <a:solidFill>
                  <a:srgbClr val="0000CC"/>
                </a:solidFill>
                <a:latin typeface="Arial" panose="020B0604020202020204" pitchFamily="34" charset="0"/>
              </a:rPr>
              <a:t>Logik</a:t>
            </a:r>
            <a:r>
              <a:rPr lang="sv-FI" altLang="sv-SE">
                <a:solidFill>
                  <a:srgbClr val="0000CC"/>
                </a:solidFill>
                <a:latin typeface="Arial" panose="020B0604020202020204" pitchFamily="34" charset="0"/>
              </a:rPr>
              <a:t> står ibland för metodik.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>
                <a:solidFill>
                  <a:srgbClr val="0000CC"/>
                </a:solidFill>
                <a:latin typeface="Arial" panose="020B0604020202020204" pitchFamily="34" charset="0"/>
              </a:rPr>
              <a:t>Aristoteles klassificeringsmetod bygger på definition genom </a:t>
            </a:r>
            <a:r>
              <a:rPr lang="sv-FI" altLang="sv-SE" i="1">
                <a:solidFill>
                  <a:srgbClr val="0000CC"/>
                </a:solidFill>
                <a:latin typeface="Arial" panose="020B0604020202020204" pitchFamily="34" charset="0"/>
              </a:rPr>
              <a:t>genus proximum et differentia specifica</a:t>
            </a:r>
            <a:r>
              <a:rPr lang="sv-FI" altLang="sv-SE">
                <a:solidFill>
                  <a:srgbClr val="0000CC"/>
                </a:solidFill>
                <a:latin typeface="Arial" panose="020B0604020202020204" pitchFamily="34" charset="0"/>
              </a:rPr>
              <a:t> (närmaste högre klass och särskiljande kännetecken).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>
                <a:solidFill>
                  <a:srgbClr val="0000CC"/>
                </a:solidFill>
                <a:latin typeface="Arial" panose="020B0604020202020204" pitchFamily="34" charset="0"/>
              </a:rPr>
              <a:t>Aristoteles tillämpade sin klassificeringsmetod på djurarterna i Egeiska havet och grundade härigenom vetenskapen zoologi.</a:t>
            </a:r>
            <a:endParaRPr lang="en-GB" altLang="sv-SE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build="p" autoUpdateAnimBg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Bredbild</PresentationFormat>
  <Paragraphs>185</Paragraphs>
  <Slides>38</Slides>
  <Notes>34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46" baseType="lpstr">
      <vt:lpstr>Arial Unicode MS</vt:lpstr>
      <vt:lpstr>Arial</vt:lpstr>
      <vt:lpstr>Calibri</vt:lpstr>
      <vt:lpstr>Calibri Light</vt:lpstr>
      <vt:lpstr>Symbol</vt:lpstr>
      <vt:lpstr>Times New Roman</vt:lpstr>
      <vt:lpstr>Verdana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Deduktion och induktion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Hypoteser och teorier</vt:lpstr>
      <vt:lpstr>PowerPoint-presentation</vt:lpstr>
      <vt:lpstr>PowerPoint-presentation</vt:lpstr>
      <vt:lpstr>PowerPoint-presentation</vt:lpstr>
      <vt:lpstr>Karl Popper (1902-1994)</vt:lpstr>
      <vt:lpstr>PowerPoint-presentation</vt:lpstr>
      <vt:lpstr>PowerPoint-presentation</vt:lpstr>
      <vt:lpstr>PowerPoint-presentation</vt:lpstr>
      <vt:lpstr>PowerPoint-presentation</vt:lpstr>
      <vt:lpstr>Hypotetisk-deduktiv metod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Ralf Wadenström</dc:creator>
  <cp:lastModifiedBy>Ralf Wadenström</cp:lastModifiedBy>
  <cp:revision>1</cp:revision>
  <dcterms:created xsi:type="dcterms:W3CDTF">2016-03-22T16:43:12Z</dcterms:created>
  <dcterms:modified xsi:type="dcterms:W3CDTF">2016-03-22T16:44:03Z</dcterms:modified>
</cp:coreProperties>
</file>