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2838F-6DAB-4F2B-A17A-BFD29EF97A46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C64A-2AA4-468F-B4F4-A09E8014CD9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667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inger.nu/undervisnin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http://www.naaf.no/Documents/Allergi%20i%20Praksis/Aip4_06_Karelen.pdf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C7F6-CD1E-4BC4-84F7-8C4D680F30F1}" type="slidenum">
              <a:rPr lang="en-GB" altLang="fi-FI" smtClean="0"/>
              <a:pPr/>
              <a:t>5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67717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A421B16-7B2A-42E0-8C1B-0F744100A757}" type="slidenum">
              <a:rPr lang="en-GB" altLang="sv-SE" sz="1200"/>
              <a:pPr/>
              <a:t>7</a:t>
            </a:fld>
            <a:endParaRPr lang="en-GB" altLang="sv-SE" sz="120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63522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A421B16-7B2A-42E0-8C1B-0F744100A757}" type="slidenum">
              <a:rPr lang="en-GB" altLang="sv-SE" sz="1200"/>
              <a:pPr/>
              <a:t>8</a:t>
            </a:fld>
            <a:endParaRPr lang="en-GB" altLang="sv-SE" sz="120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75884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011B64A-3B31-45F5-8613-28C8AC171D6E}" type="slidenum">
              <a:rPr lang="en-GB" altLang="sv-SE" sz="1200"/>
              <a:pPr/>
              <a:t>9</a:t>
            </a:fld>
            <a:endParaRPr lang="en-GB" altLang="sv-SE" sz="120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68596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FI" altLang="sv-SE" smtClean="0"/>
          </a:p>
        </p:txBody>
      </p:sp>
      <p:sp>
        <p:nvSpPr>
          <p:cNvPr id="26214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0782C99-4B88-42D6-81B7-738C09410CC4}" type="slidenum">
              <a:rPr lang="en-GB" altLang="sv-SE" sz="1200"/>
              <a:pPr/>
              <a:t>10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133272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E4E8C63-7403-4821-8A1F-DB91633C1616}" type="slidenum">
              <a:rPr lang="en-GB" altLang="sv-SE" sz="1200"/>
              <a:pPr/>
              <a:t>11</a:t>
            </a:fld>
            <a:endParaRPr lang="en-GB" altLang="sv-SE" sz="120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6548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F8605BE-D622-438F-AD5A-6D12FC0A6599}" type="slidenum">
              <a:rPr lang="en-GB" altLang="sv-SE" sz="1200"/>
              <a:pPr/>
              <a:t>12</a:t>
            </a:fld>
            <a:endParaRPr lang="en-GB" altLang="sv-SE" sz="120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79156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FI" altLang="sv-SE" smtClean="0"/>
          </a:p>
        </p:txBody>
      </p:sp>
      <p:sp>
        <p:nvSpPr>
          <p:cNvPr id="26522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5EE2F4E-E6D5-4181-944F-4ED34F70BDE0}" type="slidenum">
              <a:rPr lang="en-GB" altLang="sv-SE" sz="1200"/>
              <a:pPr/>
              <a:t>13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4090647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FI" altLang="sv-SE" smtClean="0"/>
              <a:t>Utbildningsburken &amp; Magnus Ehinger</a:t>
            </a:r>
          </a:p>
          <a:p>
            <a:r>
              <a:rPr lang="sv-FI" altLang="sv-SE" smtClean="0">
                <a:hlinkClick r:id="rId3"/>
              </a:rPr>
              <a:t>http://www.ehinger.nu/undervisning/</a:t>
            </a:r>
            <a:endParaRPr lang="sv-FI" altLang="sv-SE" smtClean="0"/>
          </a:p>
        </p:txBody>
      </p:sp>
      <p:sp>
        <p:nvSpPr>
          <p:cNvPr id="266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49B5A77-9654-4F53-9728-7E64F66E98AF}" type="slidenum">
              <a:rPr lang="en-GB" altLang="sv-SE" sz="1200"/>
              <a:pPr/>
              <a:t>14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25585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6442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410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5163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272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6099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553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0079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8102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3658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0873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0614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3E689-AAC2-4313-8491-EBE37D0D76EE}" type="datetimeFigureOut">
              <a:rPr lang="sv-FI" smtClean="0"/>
              <a:t>30-03-2016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261C-BD4B-4B9D-8EAE-4B185D9ED60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5133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le.fi/uutiset/kasvissyojien_maailma_olisi_terveellisempi_ja_rikkaampi_sanovat_tutkijat/875958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yle.fi/uutiset/tutkimus_vegaanit_noudattavat_ravitsemussuosituksia_vaihtelevasti/876143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venska.yle.fi/artikel/2016/03/28/studie-vegetarisk-kost-skulle-framja-halsan-och-klimate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nas.org/content/early/2016/03/16/1523119113.ful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venska.yle.fi/artikel/2016/03/24/finlandarna-mer-allergiska-grannarna-i-o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venska.yle.fi/artikel/2016/03/25/nya-rekommendationer-graviditet-efter-zikaviru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63" y="661988"/>
            <a:ext cx="44100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Brandtriange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412876"/>
            <a:ext cx="4903787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2423592" y="620688"/>
            <a:ext cx="748883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3600" dirty="0">
                <a:solidFill>
                  <a:srgbClr val="000066"/>
                </a:solidFill>
                <a:latin typeface="Arial" panose="020B0604020202020204" pitchFamily="34" charset="0"/>
              </a:rPr>
              <a:t>Kausalitet och </a:t>
            </a:r>
            <a:r>
              <a:rPr lang="sv-FI" altLang="sv-SE" sz="3600" dirty="0">
                <a:solidFill>
                  <a:srgbClr val="000066"/>
                </a:solidFill>
                <a:latin typeface="Arial" panose="020B0604020202020204" pitchFamily="34" charset="0"/>
              </a:rPr>
              <a:t>sannolikhet/risker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70C0"/>
                </a:solidFill>
                <a:latin typeface="Arial" panose="020B0604020202020204" pitchFamily="34" charset="0"/>
              </a:rPr>
              <a:t>Tobaksrökning förorsakar ökad frekvens av lungcancer inom en population,</a:t>
            </a:r>
            <a:endParaRPr lang="sv-FI" altLang="sv-SE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latin typeface="Arial" panose="020B0604020202020204" pitchFamily="34" charset="0"/>
              </a:rPr>
              <a:t>men förorsakar </a:t>
            </a:r>
            <a:r>
              <a:rPr lang="sv-FI" altLang="sv-SE" dirty="0">
                <a:latin typeface="Arial" panose="020B0604020202020204" pitchFamily="34" charset="0"/>
              </a:rPr>
              <a:t>tobaksrökning </a:t>
            </a:r>
            <a:r>
              <a:rPr lang="sv-FI" altLang="sv-SE" i="1" dirty="0">
                <a:latin typeface="Arial" panose="020B0604020202020204" pitchFamily="34" charset="0"/>
              </a:rPr>
              <a:t>enskilda </a:t>
            </a:r>
            <a:r>
              <a:rPr lang="sv-FI" altLang="sv-SE" i="1" dirty="0">
                <a:latin typeface="Arial" panose="020B0604020202020204" pitchFamily="34" charset="0"/>
              </a:rPr>
              <a:t>fall </a:t>
            </a:r>
            <a:r>
              <a:rPr lang="sv-FI" altLang="sv-SE" i="1" dirty="0">
                <a:latin typeface="Arial" panose="020B0604020202020204" pitchFamily="34" charset="0"/>
              </a:rPr>
              <a:t>av</a:t>
            </a:r>
            <a:r>
              <a:rPr lang="sv-FI" altLang="sv-SE" dirty="0">
                <a:latin typeface="Arial" panose="020B0604020202020204" pitchFamily="34" charset="0"/>
              </a:rPr>
              <a:t> lungcancer?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Rökare kan även av andra orsaker än rökning ha ökad risk för cancer.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Vegetarianer kan även av andra  orsaker än dieten vara friskare än andra grupper.</a:t>
            </a:r>
            <a:endParaRPr lang="sv-FI" altLang="sv-SE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2423592" y="1556793"/>
            <a:ext cx="8077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En korrelation mellan </a:t>
            </a: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två fenomen </a:t>
            </a: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förutsätter inte ett direkt kausalt samband.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Korrelation </a:t>
            </a: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kan förorsakas eller förklaras av en gemensam orsak eller betingelser som gynnar båda fenomenen.</a:t>
            </a:r>
            <a:endParaRPr lang="sv-FI" altLang="sv-SE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ambandet-mellan-glassforsaljning-och-drunkningsolyck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333500"/>
            <a:ext cx="5803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295801" y="6021288"/>
            <a:ext cx="189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dirty="0"/>
              <a:t>http://ehinger.nu/</a:t>
            </a:r>
          </a:p>
        </p:txBody>
      </p:sp>
    </p:spTree>
    <p:extLst>
      <p:ext uri="{BB962C8B-B14F-4D97-AF65-F5344CB8AC3E}">
        <p14:creationId xmlns:p14="http://schemas.microsoft.com/office/powerpoint/2010/main" val="155558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kausalitet-korre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125539"/>
            <a:ext cx="604361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268761"/>
            <a:ext cx="7249586" cy="383728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927648" y="544522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dirty="0"/>
              <a:t>http://www.tylervigen.com/spurious-correlations</a:t>
            </a:r>
          </a:p>
        </p:txBody>
      </p:sp>
    </p:spTree>
    <p:extLst>
      <p:ext uri="{BB962C8B-B14F-4D97-AF65-F5344CB8AC3E}">
        <p14:creationId xmlns:p14="http://schemas.microsoft.com/office/powerpoint/2010/main" val="29965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1340768"/>
            <a:ext cx="69246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3" y="1933575"/>
            <a:ext cx="66579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495300"/>
            <a:ext cx="38481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9" y="667281"/>
            <a:ext cx="6336704" cy="55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476672"/>
            <a:ext cx="8561015" cy="54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476672"/>
            <a:ext cx="4392488" cy="59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1" y="476672"/>
            <a:ext cx="5258675" cy="58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634808" cy="1143000"/>
          </a:xfrm>
        </p:spPr>
        <p:txBody>
          <a:bodyPr/>
          <a:lstStyle/>
          <a:p>
            <a:pPr algn="l" eaLnBrk="1" hangingPunct="1"/>
            <a:r>
              <a:rPr lang="sv-SE" altLang="sv-SE" sz="3200" dirty="0">
                <a:solidFill>
                  <a:srgbClr val="000099"/>
                </a:solidFill>
                <a:latin typeface="Verdana" panose="020B0604030504040204" pitchFamily="34" charset="0"/>
              </a:rPr>
              <a:t>Tillräckligt och nödvändigt villkor</a:t>
            </a:r>
            <a:endParaRPr lang="en-GB" altLang="sv-SE" sz="3200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2133600" y="2133600"/>
            <a:ext cx="80772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A → 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A implicerar B.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”Om A,  så B.”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B följer av 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A är ett tillräckligt villkor  för B.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B är ett nödvändigt villkor för A.</a:t>
            </a:r>
            <a:endParaRPr lang="sv-FI" altLang="sv-SE" sz="28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build="p" autoUpdateAnimBg="0"/>
      <p:bldP spid="3604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715000" cy="1143000"/>
          </a:xfrm>
        </p:spPr>
        <p:txBody>
          <a:bodyPr/>
          <a:lstStyle/>
          <a:p>
            <a:pPr algn="l" eaLnBrk="1" hangingPunct="1"/>
            <a:r>
              <a:rPr lang="sv-SE" altLang="sv-SE" sz="3200" dirty="0">
                <a:solidFill>
                  <a:srgbClr val="000099"/>
                </a:solidFill>
                <a:latin typeface="Verdana" panose="020B0604030504040204" pitchFamily="34" charset="0"/>
              </a:rPr>
              <a:t>Kausalitet </a:t>
            </a:r>
            <a:endParaRPr lang="en-GB" altLang="sv-SE" sz="3200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2133600" y="2133601"/>
            <a:ext cx="807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Teorier, hypoteser och förklingar gäller ofta orsakssamband.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Vad är en orsak?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En orsak är en nödvändig del av ett komplex av villkor, vilka tillsammans är tillräckliga för verkan.</a:t>
            </a:r>
          </a:p>
        </p:txBody>
      </p:sp>
    </p:spTree>
    <p:extLst>
      <p:ext uri="{BB962C8B-B14F-4D97-AF65-F5344CB8AC3E}">
        <p14:creationId xmlns:p14="http://schemas.microsoft.com/office/powerpoint/2010/main" val="10095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build="p" autoUpdateAnimBg="0"/>
      <p:bldP spid="3604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2133600" y="2133601"/>
            <a:ext cx="807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Med orsak syftar man sällan på självklara nödvändiga villkor: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Tyngdkraften anges inte som orsak till att ett flygplan störtat.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Tillgången på syre anges sällan som en orsak till en brand.</a:t>
            </a:r>
          </a:p>
        </p:txBody>
      </p:sp>
    </p:spTree>
    <p:extLst>
      <p:ext uri="{BB962C8B-B14F-4D97-AF65-F5344CB8AC3E}">
        <p14:creationId xmlns:p14="http://schemas.microsoft.com/office/powerpoint/2010/main" val="41356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build="p" autoUpdateAnimBg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210</Words>
  <Application>Microsoft Office PowerPoint</Application>
  <PresentationFormat>Bredbild</PresentationFormat>
  <Paragraphs>35</Paragraphs>
  <Slides>17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Tillräckligt och nödvändigt villkor</vt:lpstr>
      <vt:lpstr>Kausalitet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Ralf Wadenström</dc:creator>
  <cp:lastModifiedBy>Ralf Wadenström</cp:lastModifiedBy>
  <cp:revision>1</cp:revision>
  <dcterms:created xsi:type="dcterms:W3CDTF">2016-03-30T15:16:12Z</dcterms:created>
  <dcterms:modified xsi:type="dcterms:W3CDTF">2016-03-30T15:17:49Z</dcterms:modified>
</cp:coreProperties>
</file>