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3" r:id="rId2"/>
    <p:sldId id="257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sv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4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B357E4-995F-433B-B303-2AD0BCB3486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FI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8FBE0D-CA18-4DDA-858D-C52C9BA3C38F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86062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A3A8DCA-382B-4EB3-8AD0-3A9DC2822BC6}" type="slidenum">
              <a:rPr lang="en-GB" altLang="sv-SE" sz="1200">
                <a:solidFill>
                  <a:srgbClr val="000000"/>
                </a:solidFill>
              </a:rPr>
              <a:pPr/>
              <a:t>1</a:t>
            </a:fld>
            <a:endParaRPr lang="en-GB" altLang="sv-SE" sz="1200">
              <a:solidFill>
                <a:srgbClr val="000000"/>
              </a:solidFill>
            </a:endParaRPr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2638000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Platshållare för bildobjekt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1427" name="Platshållare för anteckninga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sv-FI" altLang="sv-SE" smtClean="0"/>
          </a:p>
        </p:txBody>
      </p:sp>
      <p:sp>
        <p:nvSpPr>
          <p:cNvPr id="231428" name="Platshållare för bild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EA3E520E-051D-465A-A6BF-08828681D679}" type="slidenum">
              <a:rPr lang="en-GB" altLang="sv-SE" sz="1200">
                <a:solidFill>
                  <a:srgbClr val="000000"/>
                </a:solidFill>
              </a:rPr>
              <a:pPr/>
              <a:t>3</a:t>
            </a:fld>
            <a:endParaRPr lang="en-GB" altLang="sv-SE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217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6A5195FA-2971-4AC7-A905-0102FB2DCCBC}" type="slidenum">
              <a:rPr lang="en-GB" altLang="sv-SE" sz="1200">
                <a:solidFill>
                  <a:srgbClr val="000000"/>
                </a:solidFill>
              </a:rPr>
              <a:pPr/>
              <a:t>4</a:t>
            </a:fld>
            <a:endParaRPr lang="en-GB" altLang="sv-SE" sz="1200">
              <a:solidFill>
                <a:srgbClr val="000000"/>
              </a:solidFill>
            </a:endParaRPr>
          </a:p>
        </p:txBody>
      </p:sp>
      <p:sp>
        <p:nvSpPr>
          <p:cNvPr id="232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245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36216890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fld id="{CA3A8DCA-382B-4EB3-8AD0-3A9DC2822BC6}" type="slidenum">
              <a:rPr lang="en-GB" altLang="sv-SE" sz="1200">
                <a:solidFill>
                  <a:srgbClr val="000000"/>
                </a:solidFill>
              </a:rPr>
              <a:pPr/>
              <a:t>5</a:t>
            </a:fld>
            <a:endParaRPr lang="en-GB" altLang="sv-SE" sz="1200">
              <a:solidFill>
                <a:srgbClr val="000000"/>
              </a:solidFill>
            </a:endParaRPr>
          </a:p>
        </p:txBody>
      </p:sp>
      <p:sp>
        <p:nvSpPr>
          <p:cNvPr id="2334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2334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0" y="4716463"/>
            <a:ext cx="5438775" cy="446722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sv-FI" altLang="sv-SE" smtClean="0"/>
          </a:p>
        </p:txBody>
      </p:sp>
    </p:spTree>
    <p:extLst>
      <p:ext uri="{BB962C8B-B14F-4D97-AF65-F5344CB8AC3E}">
        <p14:creationId xmlns:p14="http://schemas.microsoft.com/office/powerpoint/2010/main" val="13820367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497929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221644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1614488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780944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427735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577573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69173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18557880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038337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2012182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FI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FI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282242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FI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FI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3B8E4-7D07-4C6C-8A1B-59DA1D60FDA9}" type="datetimeFigureOut">
              <a:rPr lang="sv-FI" smtClean="0"/>
              <a:t>31-03-2016</a:t>
            </a:fld>
            <a:endParaRPr lang="sv-FI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FI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E3D6FC-1ACD-4EE6-B4AD-9CE61F3BBED0}" type="slidenum">
              <a:rPr lang="sv-FI" smtClean="0"/>
              <a:t>‹#›</a:t>
            </a:fld>
            <a:endParaRPr lang="sv-FI"/>
          </a:p>
        </p:txBody>
      </p:sp>
    </p:spTree>
    <p:extLst>
      <p:ext uri="{BB962C8B-B14F-4D97-AF65-F5344CB8AC3E}">
        <p14:creationId xmlns:p14="http://schemas.microsoft.com/office/powerpoint/2010/main" val="3661692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7" name="Text Box 3"/>
          <p:cNvSpPr txBox="1">
            <a:spLocks noChangeArrowheads="1"/>
          </p:cNvSpPr>
          <p:nvPr/>
        </p:nvSpPr>
        <p:spPr bwMode="auto">
          <a:xfrm>
            <a:off x="1983586" y="2022212"/>
            <a:ext cx="762405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 dirty="0" smtClean="0">
                <a:solidFill>
                  <a:srgbClr val="0000CC"/>
                </a:solidFill>
                <a:latin typeface="Arial" panose="020B0604020202020204" pitchFamily="34" charset="0"/>
              </a:rPr>
              <a:t>En korrelation kan även vara ren slump utan några direkta eller indirekta kausala samband.</a:t>
            </a:r>
            <a:endParaRPr lang="sv-FI" altLang="sv-SE" sz="28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540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7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7608" y="1268761"/>
            <a:ext cx="7249586" cy="3837281"/>
          </a:xfrm>
          <a:prstGeom prst="rect">
            <a:avLst/>
          </a:prstGeom>
        </p:spPr>
      </p:pic>
      <p:sp>
        <p:nvSpPr>
          <p:cNvPr id="4" name="Rektangel 3"/>
          <p:cNvSpPr/>
          <p:nvPr/>
        </p:nvSpPr>
        <p:spPr>
          <a:xfrm>
            <a:off x="2927648" y="5445224"/>
            <a:ext cx="633670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FI" dirty="0"/>
              <a:t>http://www.tylervigen.com/spurious-correlations</a:t>
            </a:r>
          </a:p>
        </p:txBody>
      </p:sp>
    </p:spTree>
    <p:extLst>
      <p:ext uri="{BB962C8B-B14F-4D97-AF65-F5344CB8AC3E}">
        <p14:creationId xmlns:p14="http://schemas.microsoft.com/office/powerpoint/2010/main" val="293758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>
            <a:spLocks noChangeArrowheads="1"/>
          </p:cNvSpPr>
          <p:nvPr/>
        </p:nvSpPr>
        <p:spPr bwMode="auto">
          <a:xfrm>
            <a:off x="2566988" y="765176"/>
            <a:ext cx="6913562" cy="486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sv-FI" altLang="sv-SE" b="1" dirty="0">
                <a:solidFill>
                  <a:srgbClr val="00CC99"/>
                </a:solidFill>
                <a:latin typeface="Arial" panose="020B0604020202020204" pitchFamily="34" charset="0"/>
              </a:rPr>
              <a:t>Krav p</a:t>
            </a:r>
            <a:r>
              <a:rPr lang="sv-FI" altLang="sv-SE" b="1" dirty="0">
                <a:solidFill>
                  <a:srgbClr val="00CC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å</a:t>
            </a:r>
            <a:r>
              <a:rPr lang="sv-FI" altLang="sv-SE" b="1" dirty="0">
                <a:solidFill>
                  <a:srgbClr val="00CC99"/>
                </a:solidFill>
                <a:latin typeface="Arial" panose="020B0604020202020204" pitchFamily="34" charset="0"/>
              </a:rPr>
              <a:t> </a:t>
            </a:r>
            <a:r>
              <a:rPr lang="sv-FI" altLang="sv-SE" b="1" dirty="0">
                <a:solidFill>
                  <a:srgbClr val="00CC99"/>
                </a:solidFill>
                <a:latin typeface="Arial" panose="020B0604020202020204" pitchFamily="34" charset="0"/>
              </a:rPr>
              <a:t>hypoteser</a:t>
            </a:r>
            <a:endParaRPr lang="sv-FI" altLang="sv-SE" b="1" dirty="0">
              <a:solidFill>
                <a:srgbClr val="00CC99"/>
              </a:solidFill>
              <a:latin typeface="Arial" panose="020B0604020202020204" pitchFamily="34" charset="0"/>
            </a:endParaRPr>
          </a:p>
        </p:txBody>
      </p:sp>
      <p:sp>
        <p:nvSpPr>
          <p:cNvPr id="3" name="Rektangel 2"/>
          <p:cNvSpPr>
            <a:spLocks noChangeArrowheads="1"/>
          </p:cNvSpPr>
          <p:nvPr/>
        </p:nvSpPr>
        <p:spPr bwMode="auto">
          <a:xfrm>
            <a:off x="2495551" y="1989139"/>
            <a:ext cx="7993063" cy="310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sv-FI" altLang="sv-SE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stämmer överens med fakta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FI" altLang="sv-SE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förklarar samband mellan fakta (inkl. anomalier)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FI" altLang="sv-SE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motsägelsefri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FI" altLang="sv-SE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djärv (enligt Popper)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FI" altLang="sv-SE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prövbar (verifierbar eller falsifierbar)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FI" altLang="sv-SE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 </a:t>
            </a:r>
            <a:r>
              <a:rPr lang="sv-FI" altLang="sv-SE" sz="28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 hoc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sv-FI" altLang="sv-SE" sz="28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enkel (”vacker”)</a:t>
            </a:r>
          </a:p>
        </p:txBody>
      </p:sp>
    </p:spTree>
    <p:extLst>
      <p:ext uri="{BB962C8B-B14F-4D97-AF65-F5344CB8AC3E}">
        <p14:creationId xmlns:p14="http://schemas.microsoft.com/office/powerpoint/2010/main" val="1369809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818" name="Rectangle 2"/>
          <p:cNvSpPr>
            <a:spLocks noChangeArrowheads="1"/>
          </p:cNvSpPr>
          <p:nvPr/>
        </p:nvSpPr>
        <p:spPr bwMode="auto">
          <a:xfrm>
            <a:off x="2590800" y="2362200"/>
            <a:ext cx="7162800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la-Latn" altLang="sv-SE" sz="2800" i="1" dirty="0">
                <a:solidFill>
                  <a:srgbClr val="000000"/>
                </a:solidFill>
              </a:rPr>
              <a:t>Non est ponenda pluralites sive necessitate.</a:t>
            </a:r>
            <a:r>
              <a:rPr lang="la-Latn" altLang="sv-SE" sz="2800" dirty="0">
                <a:solidFill>
                  <a:srgbClr val="000000"/>
                </a:solidFill>
              </a:rPr>
              <a:t>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sv-SE" sz="2800" dirty="0">
                <a:solidFill>
                  <a:srgbClr val="000000"/>
                </a:solidFill>
              </a:rPr>
              <a:t>			</a:t>
            </a:r>
            <a:r>
              <a:rPr lang="sv-FI" altLang="sv-SE" sz="1600" dirty="0">
                <a:solidFill>
                  <a:srgbClr val="0000CC"/>
                </a:solidFill>
                <a:latin typeface="Arial" panose="020B0604020202020204" pitchFamily="34" charset="0"/>
              </a:rPr>
              <a:t>Wilhelm av </a:t>
            </a:r>
            <a:r>
              <a:rPr lang="sv-FI" altLang="sv-SE" sz="1600" dirty="0" err="1">
                <a:solidFill>
                  <a:srgbClr val="0000CC"/>
                </a:solidFill>
                <a:latin typeface="Arial" panose="020B0604020202020204" pitchFamily="34" charset="0"/>
              </a:rPr>
              <a:t>Ockham</a:t>
            </a:r>
            <a:r>
              <a:rPr lang="sv-FI" altLang="sv-SE" sz="1600" dirty="0">
                <a:solidFill>
                  <a:srgbClr val="0000CC"/>
                </a:solidFill>
                <a:latin typeface="Arial" panose="020B0604020202020204" pitchFamily="34" charset="0"/>
              </a:rPr>
              <a:t> (1285-1348)</a:t>
            </a:r>
            <a:endParaRPr lang="en-GB" altLang="sv-SE" sz="2800" dirty="0">
              <a:solidFill>
                <a:srgbClr val="0000CC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005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08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0818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866" name="Rectangle 2"/>
          <p:cNvSpPr>
            <a:spLocks noGrp="1" noChangeArrowheads="1"/>
          </p:cNvSpPr>
          <p:nvPr>
            <p:ph type="subTitle" sz="half" idx="1"/>
          </p:nvPr>
        </p:nvSpPr>
        <p:spPr>
          <a:xfrm>
            <a:off x="2133600" y="914400"/>
            <a:ext cx="6705600" cy="1219200"/>
          </a:xfrm>
        </p:spPr>
        <p:txBody>
          <a:bodyPr/>
          <a:lstStyle/>
          <a:p>
            <a:pPr algn="l" eaLnBrk="1" hangingPunct="1"/>
            <a:r>
              <a:rPr lang="sv-FI" altLang="sv-SE" smtClean="0">
                <a:solidFill>
                  <a:srgbClr val="0000CC"/>
                </a:solidFill>
                <a:latin typeface="Arial" panose="020B0604020202020204" pitchFamily="34" charset="0"/>
              </a:rPr>
              <a:t>Ockhams rakkniv</a:t>
            </a:r>
          </a:p>
        </p:txBody>
      </p:sp>
      <p:sp>
        <p:nvSpPr>
          <p:cNvPr id="292867" name="Text Box 3"/>
          <p:cNvSpPr txBox="1">
            <a:spLocks noChangeArrowheads="1"/>
          </p:cNvSpPr>
          <p:nvPr/>
        </p:nvSpPr>
        <p:spPr bwMode="auto">
          <a:xfrm>
            <a:off x="2163890" y="2060849"/>
            <a:ext cx="4826496" cy="2462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 dirty="0">
                <a:solidFill>
                  <a:srgbClr val="0000CC"/>
                </a:solidFill>
                <a:latin typeface="Arial" panose="020B0604020202020204" pitchFamily="34" charset="0"/>
              </a:rPr>
              <a:t>”Mångfald skall inte förutsättas om det inte är nödvändigt.”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sv-FI" altLang="sv-SE" sz="2800" dirty="0">
                <a:solidFill>
                  <a:srgbClr val="0000CC"/>
                </a:solidFill>
                <a:latin typeface="Arial" panose="020B0604020202020204" pitchFamily="34" charset="0"/>
              </a:rPr>
              <a:t>Man bör inte göra flera antaganden än nödvändigt. </a:t>
            </a:r>
          </a:p>
        </p:txBody>
      </p:sp>
    </p:spTree>
    <p:extLst>
      <p:ext uri="{BB962C8B-B14F-4D97-AF65-F5344CB8AC3E}">
        <p14:creationId xmlns:p14="http://schemas.microsoft.com/office/powerpoint/2010/main" val="40836083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2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2866" grpId="0" build="p" autoUpdateAnimBg="0"/>
      <p:bldP spid="292867" grpId="0" build="p" autoUpdateAnimBg="0"/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86</Words>
  <Application>Microsoft Office PowerPoint</Application>
  <PresentationFormat>Bredbild</PresentationFormat>
  <Paragraphs>19</Paragraphs>
  <Slides>5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Office-tema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Ralf Wadenström</dc:creator>
  <cp:lastModifiedBy>Ralf Wadenström</cp:lastModifiedBy>
  <cp:revision>2</cp:revision>
  <dcterms:created xsi:type="dcterms:W3CDTF">2016-03-31T15:08:59Z</dcterms:created>
  <dcterms:modified xsi:type="dcterms:W3CDTF">2016-03-31T15:21:09Z</dcterms:modified>
</cp:coreProperties>
</file>